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7" r:id="rId1"/>
  </p:sldMasterIdLst>
  <p:notesMasterIdLst>
    <p:notesMasterId r:id="rId40"/>
  </p:notesMasterIdLst>
  <p:sldIdLst>
    <p:sldId id="256" r:id="rId2"/>
    <p:sldId id="257" r:id="rId3"/>
    <p:sldId id="274" r:id="rId4"/>
    <p:sldId id="258" r:id="rId5"/>
    <p:sldId id="263" r:id="rId6"/>
    <p:sldId id="265" r:id="rId7"/>
    <p:sldId id="266" r:id="rId8"/>
    <p:sldId id="267" r:id="rId9"/>
    <p:sldId id="269" r:id="rId10"/>
    <p:sldId id="264" r:id="rId11"/>
    <p:sldId id="268" r:id="rId12"/>
    <p:sldId id="270" r:id="rId13"/>
    <p:sldId id="271" r:id="rId14"/>
    <p:sldId id="273" r:id="rId15"/>
    <p:sldId id="259" r:id="rId16"/>
    <p:sldId id="290" r:id="rId17"/>
    <p:sldId id="292" r:id="rId18"/>
    <p:sldId id="286" r:id="rId19"/>
    <p:sldId id="293" r:id="rId20"/>
    <p:sldId id="260" r:id="rId21"/>
    <p:sldId id="275" r:id="rId22"/>
    <p:sldId id="277" r:id="rId23"/>
    <p:sldId id="278" r:id="rId24"/>
    <p:sldId id="279" r:id="rId25"/>
    <p:sldId id="294" r:id="rId26"/>
    <p:sldId id="289" r:id="rId27"/>
    <p:sldId id="282" r:id="rId28"/>
    <p:sldId id="283" r:id="rId29"/>
    <p:sldId id="261" r:id="rId30"/>
    <p:sldId id="288" r:id="rId31"/>
    <p:sldId id="295" r:id="rId32"/>
    <p:sldId id="262" r:id="rId33"/>
    <p:sldId id="280" r:id="rId34"/>
    <p:sldId id="287" r:id="rId35"/>
    <p:sldId id="276" r:id="rId36"/>
    <p:sldId id="281" r:id="rId37"/>
    <p:sldId id="285"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3990" autoAdjust="0"/>
  </p:normalViewPr>
  <p:slideViewPr>
    <p:cSldViewPr snapToGrid="0">
      <p:cViewPr varScale="1">
        <p:scale>
          <a:sx n="94" d="100"/>
          <a:sy n="94" d="100"/>
        </p:scale>
        <p:origin x="60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7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9890E-ED00-4578-860F-5F35A8DBCC9D}"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035E9-4420-48D8-8042-5A984973DCFA}" type="slidenum">
              <a:rPr lang="en-US" smtClean="0"/>
              <a:t>‹#›</a:t>
            </a:fld>
            <a:endParaRPr lang="en-US"/>
          </a:p>
        </p:txBody>
      </p:sp>
    </p:spTree>
    <p:extLst>
      <p:ext uri="{BB962C8B-B14F-4D97-AF65-F5344CB8AC3E}">
        <p14:creationId xmlns:p14="http://schemas.microsoft.com/office/powerpoint/2010/main" val="134063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addxorrol.blogspot.com/2020/03/before-you-ship-security-mitigation.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lkml.iu.edu/hypermail/linux/kernel/0912.0/02625.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eclists.org/oss-sec/2019/q3/16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that talk is about Linux security as a whole, not specific to (and mostly unconcerned with) the “security” subsystem, comprised of </a:t>
            </a:r>
            <a:r>
              <a:rPr lang="en-US" dirty="0" err="1"/>
              <a:t>SELinux</a:t>
            </a:r>
            <a:r>
              <a:rPr lang="en-US" dirty="0"/>
              <a:t>/</a:t>
            </a:r>
            <a:r>
              <a:rPr lang="en-US" dirty="0" err="1"/>
              <a:t>AppArmor</a:t>
            </a:r>
            <a:r>
              <a:rPr lang="en-US" dirty="0"/>
              <a:t>/keys/</a:t>
            </a:r>
            <a:r>
              <a:rPr lang="en-US" dirty="0" err="1"/>
              <a:t>etc</a:t>
            </a:r>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2</a:t>
            </a:fld>
            <a:endParaRPr lang="en-US"/>
          </a:p>
        </p:txBody>
      </p:sp>
    </p:spTree>
    <p:extLst>
      <p:ext uri="{BB962C8B-B14F-4D97-AF65-F5344CB8AC3E}">
        <p14:creationId xmlns:p14="http://schemas.microsoft.com/office/powerpoint/2010/main" val="51178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18</a:t>
            </a:fld>
            <a:endParaRPr lang="en-US"/>
          </a:p>
        </p:txBody>
      </p:sp>
    </p:spTree>
    <p:extLst>
      <p:ext uri="{BB962C8B-B14F-4D97-AF65-F5344CB8AC3E}">
        <p14:creationId xmlns:p14="http://schemas.microsoft.com/office/powerpoint/2010/main" val="3938173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KSPP mainly for multi-subsystem changes, or maintainers that need repeated “encouragement” to land security features</a:t>
            </a:r>
          </a:p>
          <a:p>
            <a:endParaRPr lang="en-US" dirty="0"/>
          </a:p>
          <a:p>
            <a:r>
              <a:rPr lang="en-US" dirty="0"/>
              <a:t>Next slide is XLTS</a:t>
            </a:r>
          </a:p>
        </p:txBody>
      </p:sp>
      <p:sp>
        <p:nvSpPr>
          <p:cNvPr id="4" name="Slide Number Placeholder 3"/>
          <p:cNvSpPr>
            <a:spLocks noGrp="1"/>
          </p:cNvSpPr>
          <p:nvPr>
            <p:ph type="sldNum" sz="quarter" idx="5"/>
          </p:nvPr>
        </p:nvSpPr>
        <p:spPr/>
        <p:txBody>
          <a:bodyPr/>
          <a:lstStyle/>
          <a:p>
            <a:fld id="{01F035E9-4420-48D8-8042-5A984973DCFA}" type="slidenum">
              <a:rPr lang="en-US" smtClean="0"/>
              <a:t>19</a:t>
            </a:fld>
            <a:endParaRPr lang="en-US"/>
          </a:p>
        </p:txBody>
      </p:sp>
    </p:spTree>
    <p:extLst>
      <p:ext uri="{BB962C8B-B14F-4D97-AF65-F5344CB8AC3E}">
        <p14:creationId xmlns:p14="http://schemas.microsoft.com/office/powerpoint/2010/main" val="38088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evidence the number of people involved in backporting increased 3x as well</a:t>
            </a:r>
          </a:p>
          <a:p>
            <a:endParaRPr lang="en-US" dirty="0"/>
          </a:p>
          <a:p>
            <a:r>
              <a:rPr lang="en-US" dirty="0"/>
              <a:t>The reality of stable support shouldn’t be hidden away multiple pages down in a paragraph on a developer’s blog</a:t>
            </a:r>
          </a:p>
        </p:txBody>
      </p:sp>
      <p:sp>
        <p:nvSpPr>
          <p:cNvPr id="4" name="Slide Number Placeholder 3"/>
          <p:cNvSpPr>
            <a:spLocks noGrp="1"/>
          </p:cNvSpPr>
          <p:nvPr>
            <p:ph type="sldNum" sz="quarter" idx="5"/>
          </p:nvPr>
        </p:nvSpPr>
        <p:spPr/>
        <p:txBody>
          <a:bodyPr/>
          <a:lstStyle/>
          <a:p>
            <a:fld id="{01F035E9-4420-48D8-8042-5A984973DCFA}" type="slidenum">
              <a:rPr lang="en-US" smtClean="0"/>
              <a:t>20</a:t>
            </a:fld>
            <a:endParaRPr lang="en-US"/>
          </a:p>
        </p:txBody>
      </p:sp>
    </p:spTree>
    <p:extLst>
      <p:ext uri="{BB962C8B-B14F-4D97-AF65-F5344CB8AC3E}">
        <p14:creationId xmlns:p14="http://schemas.microsoft.com/office/powerpoint/2010/main" val="407818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 is in exactly the same situation, and will be supported for three more years</a:t>
            </a:r>
          </a:p>
          <a:p>
            <a:endParaRPr lang="en-US" dirty="0"/>
          </a:p>
          <a:p>
            <a:r>
              <a:rPr lang="en-US" dirty="0"/>
              <a:t>We have all our stable kernel releases constantly running in </a:t>
            </a:r>
            <a:r>
              <a:rPr lang="en-US" dirty="0" err="1"/>
              <a:t>syzkaller</a:t>
            </a:r>
            <a:r>
              <a:rPr lang="en-US" dirty="0"/>
              <a:t>, with all the new sanitizer/</a:t>
            </a:r>
            <a:r>
              <a:rPr lang="en-US" dirty="0" err="1"/>
              <a:t>etc</a:t>
            </a:r>
            <a:r>
              <a:rPr lang="en-US" dirty="0"/>
              <a:t> functionality backported (as we want every opportunity possible to resolve issues before they impact customers)</a:t>
            </a:r>
          </a:p>
          <a:p>
            <a:r>
              <a:rPr lang="en-US" dirty="0"/>
              <a:t>This also enables our customers to perform their own independent testing, enabled further by GCC plugin work that for example, provide KCOV_COMPARISON support to versions of GCC that lack it</a:t>
            </a:r>
          </a:p>
          <a:p>
            <a:endParaRPr lang="en-US" dirty="0"/>
          </a:p>
          <a:p>
            <a:r>
              <a:rPr lang="en-US" dirty="0"/>
              <a:t>Likely after this presentation, someone will step forward to do something about the above situation, but it shouldn’t require multiple years and a public presentation for this to happen – everyone involved knows this is the state of things, and complacency has set in</a:t>
            </a:r>
          </a:p>
        </p:txBody>
      </p:sp>
      <p:sp>
        <p:nvSpPr>
          <p:cNvPr id="4" name="Slide Number Placeholder 3"/>
          <p:cNvSpPr>
            <a:spLocks noGrp="1"/>
          </p:cNvSpPr>
          <p:nvPr>
            <p:ph type="sldNum" sz="quarter" idx="5"/>
          </p:nvPr>
        </p:nvSpPr>
        <p:spPr/>
        <p:txBody>
          <a:bodyPr/>
          <a:lstStyle/>
          <a:p>
            <a:fld id="{01F035E9-4420-48D8-8042-5A984973DCFA}" type="slidenum">
              <a:rPr lang="en-US" smtClean="0"/>
              <a:t>25</a:t>
            </a:fld>
            <a:endParaRPr lang="en-US"/>
          </a:p>
        </p:txBody>
      </p:sp>
    </p:spTree>
    <p:extLst>
      <p:ext uri="{BB962C8B-B14F-4D97-AF65-F5344CB8AC3E}">
        <p14:creationId xmlns:p14="http://schemas.microsoft.com/office/powerpoint/2010/main" val="834920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Probably </a:t>
            </a:r>
            <a:r>
              <a:rPr lang="en-US" dirty="0"/>
              <a:t>many in the audience have had the experience of receiving notifications out of the blue that their patch for a security issue is being applied to a stable release 2 or 3 years after the fact – generally if you look into these cases it’s nearly always for the purposes of making some later fix on top cherry-pick cleanly</a:t>
            </a:r>
          </a:p>
          <a:p>
            <a:endParaRPr lang="en-US" dirty="0"/>
          </a:p>
          <a:p>
            <a:r>
              <a:rPr lang="en-US" dirty="0"/>
              <a:t>5.5 BPF change backported to 5.4</a:t>
            </a:r>
          </a:p>
          <a:p>
            <a:endParaRPr lang="en-US" dirty="0"/>
          </a:p>
          <a:p>
            <a:r>
              <a:rPr lang="en-US" dirty="0"/>
              <a:t>Next slide is </a:t>
            </a:r>
            <a:r>
              <a:rPr lang="en-US" dirty="0" err="1"/>
              <a:t>syzkaller</a:t>
            </a:r>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26</a:t>
            </a:fld>
            <a:endParaRPr lang="en-US"/>
          </a:p>
        </p:txBody>
      </p:sp>
    </p:spTree>
    <p:extLst>
      <p:ext uri="{BB962C8B-B14F-4D97-AF65-F5344CB8AC3E}">
        <p14:creationId xmlns:p14="http://schemas.microsoft.com/office/powerpoint/2010/main" val="6176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Technically, K*SAN are not part of </a:t>
            </a:r>
            <a:r>
              <a:rPr lang="en-US" dirty="0" err="1"/>
              <a:t>syzkaller</a:t>
            </a:r>
            <a:r>
              <a:rPr lang="en-US" dirty="0"/>
              <a:t>, though they were developed with the broader goal of improving fuzzing/testing, and </a:t>
            </a:r>
            <a:r>
              <a:rPr lang="en-US" dirty="0" err="1"/>
              <a:t>syzkaller</a:t>
            </a:r>
            <a:r>
              <a:rPr lang="en-US" dirty="0"/>
              <a:t> is a major vehicle for the technologies</a:t>
            </a:r>
          </a:p>
        </p:txBody>
      </p:sp>
      <p:sp>
        <p:nvSpPr>
          <p:cNvPr id="4" name="Slide Number Placeholder 3"/>
          <p:cNvSpPr>
            <a:spLocks noGrp="1"/>
          </p:cNvSpPr>
          <p:nvPr>
            <p:ph type="sldNum" sz="quarter" idx="5"/>
          </p:nvPr>
        </p:nvSpPr>
        <p:spPr/>
        <p:txBody>
          <a:bodyPr/>
          <a:lstStyle/>
          <a:p>
            <a:fld id="{01F035E9-4420-48D8-8042-5A984973DCFA}" type="slidenum">
              <a:rPr lang="en-US" smtClean="0"/>
              <a:t>27</a:t>
            </a:fld>
            <a:endParaRPr lang="en-US"/>
          </a:p>
        </p:txBody>
      </p:sp>
    </p:spTree>
    <p:extLst>
      <p:ext uri="{BB962C8B-B14F-4D97-AF65-F5344CB8AC3E}">
        <p14:creationId xmlns:p14="http://schemas.microsoft.com/office/powerpoint/2010/main" val="145329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improving code quality over time, or making people lazier and more reliant on a tool?</a:t>
            </a:r>
          </a:p>
          <a:p>
            <a:endParaRPr lang="en-US" dirty="0"/>
          </a:p>
          <a:p>
            <a:r>
              <a:rPr lang="en-US" dirty="0"/>
              <a:t>Next slide is exploitation trends</a:t>
            </a:r>
          </a:p>
        </p:txBody>
      </p:sp>
      <p:sp>
        <p:nvSpPr>
          <p:cNvPr id="4" name="Slide Number Placeholder 3"/>
          <p:cNvSpPr>
            <a:spLocks noGrp="1"/>
          </p:cNvSpPr>
          <p:nvPr>
            <p:ph type="sldNum" sz="quarter" idx="5"/>
          </p:nvPr>
        </p:nvSpPr>
        <p:spPr/>
        <p:txBody>
          <a:bodyPr/>
          <a:lstStyle/>
          <a:p>
            <a:fld id="{01F035E9-4420-48D8-8042-5A984973DCFA}" type="slidenum">
              <a:rPr lang="en-US" smtClean="0"/>
              <a:t>28</a:t>
            </a:fld>
            <a:endParaRPr lang="en-US"/>
          </a:p>
        </p:txBody>
      </p:sp>
    </p:spTree>
    <p:extLst>
      <p:ext uri="{BB962C8B-B14F-4D97-AF65-F5344CB8AC3E}">
        <p14:creationId xmlns:p14="http://schemas.microsoft.com/office/powerpoint/2010/main" val="206293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didn’t start long ago, will be several years still before any kind of widespread use, typical focus had been on </a:t>
            </a:r>
            <a:r>
              <a:rPr lang="en-US" dirty="0" err="1"/>
              <a:t>rwx</a:t>
            </a:r>
            <a:r>
              <a:rPr lang="en-US" dirty="0"/>
              <a:t> on disk, signing of binaries, </a:t>
            </a:r>
            <a:r>
              <a:rPr lang="en-US" dirty="0" err="1"/>
              <a:t>etc</a:t>
            </a:r>
            <a:r>
              <a:rPr lang="en-US" dirty="0"/>
              <a:t>, but controlling interpreters has always been just as important</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30</a:t>
            </a:fld>
            <a:endParaRPr lang="en-US"/>
          </a:p>
        </p:txBody>
      </p:sp>
    </p:spTree>
    <p:extLst>
      <p:ext uri="{BB962C8B-B14F-4D97-AF65-F5344CB8AC3E}">
        <p14:creationId xmlns:p14="http://schemas.microsoft.com/office/powerpoint/2010/main" val="3815021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Newer generation weren’t around for the “No More Free Bugs” movement/debate</a:t>
            </a:r>
          </a:p>
          <a:p>
            <a:endParaRPr lang="en-US" dirty="0"/>
          </a:p>
          <a:p>
            <a:r>
              <a:rPr lang="en-US" dirty="0"/>
              <a:t>Companies like Microsoft will pay bug bounties for vulnerabilities in some critical aspects of their software</a:t>
            </a:r>
          </a:p>
          <a:p>
            <a:r>
              <a:rPr lang="en-US" dirty="0"/>
              <a:t>Companies like ZDI pay to get early protection filters out to their customers</a:t>
            </a:r>
          </a:p>
          <a:p>
            <a:endParaRPr lang="en-US" dirty="0"/>
          </a:p>
          <a:p>
            <a:r>
              <a:rPr lang="en-US" dirty="0"/>
              <a:t>Linux LPEs are only priced at “up to” $50k, the second lowest tier – the large payouts that attract headlines (like $2.5M) are for no-interaction remote code execution *and* persistence on a phone</a:t>
            </a:r>
          </a:p>
          <a:p>
            <a:endParaRPr lang="en-US" dirty="0"/>
          </a:p>
          <a:p>
            <a:r>
              <a:rPr lang="en-US" dirty="0"/>
              <a:t>From BH talk: on Nov 24</a:t>
            </a:r>
            <a:r>
              <a:rPr lang="en-US" baseline="30000" dirty="0"/>
              <a:t>th</a:t>
            </a:r>
            <a:r>
              <a:rPr lang="en-US" dirty="0"/>
              <a:t> 2019, 459 not fixed, # of </a:t>
            </a:r>
            <a:r>
              <a:rPr lang="en-US" dirty="0" err="1"/>
              <a:t>syzkaller</a:t>
            </a:r>
            <a:r>
              <a:rPr lang="en-US" dirty="0"/>
              <a:t> reports increases by 200 bugs/month</a:t>
            </a:r>
          </a:p>
          <a:p>
            <a:r>
              <a:rPr lang="en-US" dirty="0"/>
              <a:t>“Harsh Reality: Cannot Patch All Bugs Immediately”</a:t>
            </a:r>
          </a:p>
          <a:p>
            <a:endParaRPr lang="en-US" dirty="0"/>
          </a:p>
          <a:p>
            <a:r>
              <a:rPr lang="en-US" dirty="0"/>
              <a:t>Next slide is recommendations</a:t>
            </a:r>
          </a:p>
        </p:txBody>
      </p:sp>
      <p:sp>
        <p:nvSpPr>
          <p:cNvPr id="4" name="Slide Number Placeholder 3"/>
          <p:cNvSpPr>
            <a:spLocks noGrp="1"/>
          </p:cNvSpPr>
          <p:nvPr>
            <p:ph type="sldNum" sz="quarter" idx="5"/>
          </p:nvPr>
        </p:nvSpPr>
        <p:spPr/>
        <p:txBody>
          <a:bodyPr/>
          <a:lstStyle/>
          <a:p>
            <a:fld id="{01F035E9-4420-48D8-8042-5A984973DCFA}" type="slidenum">
              <a:rPr lang="en-US" smtClean="0"/>
              <a:t>31</a:t>
            </a:fld>
            <a:endParaRPr lang="en-US"/>
          </a:p>
        </p:txBody>
      </p:sp>
    </p:spTree>
    <p:extLst>
      <p:ext uri="{BB962C8B-B14F-4D97-AF65-F5344CB8AC3E}">
        <p14:creationId xmlns:p14="http://schemas.microsoft.com/office/powerpoint/2010/main" val="4068258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give a list of all the things we’re working on that we think will be important in the upcoming decade, we’ll leave it at “defenses for data-only attacks” and offer suggestions for how upstream </a:t>
            </a:r>
            <a:r>
              <a:rPr lang="en-US"/>
              <a:t>can refocus, </a:t>
            </a:r>
            <a:r>
              <a:rPr lang="en-US" dirty="0"/>
              <a:t>put limited security resources to the most effective use, and attract talented security professionals</a:t>
            </a:r>
          </a:p>
          <a:p>
            <a:endParaRPr lang="en-US" dirty="0"/>
          </a:p>
          <a:p>
            <a:r>
              <a:rPr lang="en-US" dirty="0"/>
              <a:t>Time-wasting security theater however tends to provide job security for all involved</a:t>
            </a:r>
          </a:p>
        </p:txBody>
      </p:sp>
      <p:sp>
        <p:nvSpPr>
          <p:cNvPr id="4" name="Slide Number Placeholder 3"/>
          <p:cNvSpPr>
            <a:spLocks noGrp="1"/>
          </p:cNvSpPr>
          <p:nvPr>
            <p:ph type="sldNum" sz="quarter" idx="5"/>
          </p:nvPr>
        </p:nvSpPr>
        <p:spPr/>
        <p:txBody>
          <a:bodyPr/>
          <a:lstStyle/>
          <a:p>
            <a:fld id="{01F035E9-4420-48D8-8042-5A984973DCFA}" type="slidenum">
              <a:rPr lang="en-US" smtClean="0"/>
              <a:t>32</a:t>
            </a:fld>
            <a:endParaRPr lang="en-US"/>
          </a:p>
        </p:txBody>
      </p:sp>
    </p:spTree>
    <p:extLst>
      <p:ext uri="{BB962C8B-B14F-4D97-AF65-F5344CB8AC3E}">
        <p14:creationId xmlns:p14="http://schemas.microsoft.com/office/powerpoint/2010/main" val="179471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ARM64/PowerPC later</a:t>
            </a:r>
          </a:p>
          <a:p>
            <a:endParaRPr lang="en-US" dirty="0"/>
          </a:p>
          <a:p>
            <a:r>
              <a:rPr lang="en-US"/>
              <a:t>Increase </a:t>
            </a:r>
            <a:r>
              <a:rPr lang="en-US" dirty="0"/>
              <a:t>in testing is a good thing!</a:t>
            </a:r>
          </a:p>
          <a:p>
            <a:endParaRPr lang="en-US" dirty="0"/>
          </a:p>
          <a:p>
            <a:r>
              <a:rPr lang="en-US" dirty="0"/>
              <a:t>Pressed for time, will only highlight a few things from each slide (otherwise this part will take 30 minutes)</a:t>
            </a:r>
          </a:p>
        </p:txBody>
      </p:sp>
      <p:sp>
        <p:nvSpPr>
          <p:cNvPr id="4" name="Slide Number Placeholder 3"/>
          <p:cNvSpPr>
            <a:spLocks noGrp="1"/>
          </p:cNvSpPr>
          <p:nvPr>
            <p:ph type="sldNum" sz="quarter" idx="5"/>
          </p:nvPr>
        </p:nvSpPr>
        <p:spPr/>
        <p:txBody>
          <a:bodyPr/>
          <a:lstStyle/>
          <a:p>
            <a:fld id="{01F035E9-4420-48D8-8042-5A984973DCFA}" type="slidenum">
              <a:rPr lang="en-US" smtClean="0"/>
              <a:t>3</a:t>
            </a:fld>
            <a:endParaRPr lang="en-US"/>
          </a:p>
        </p:txBody>
      </p:sp>
    </p:spTree>
    <p:extLst>
      <p:ext uri="{BB962C8B-B14F-4D97-AF65-F5344CB8AC3E}">
        <p14:creationId xmlns:p14="http://schemas.microsoft.com/office/powerpoint/2010/main" val="1390383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a:t>
            </a:r>
            <a:r>
              <a:rPr lang="en-US" dirty="0" err="1"/>
              <a:t>use_mm</a:t>
            </a:r>
            <a:r>
              <a:rPr lang="en-US" dirty="0"/>
              <a:t> infrastructure is slow, deemed acceptable (and now stuck with the API) due to it not being used on many things, a self-fulfilling prophecy</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33</a:t>
            </a:fld>
            <a:endParaRPr lang="en-US"/>
          </a:p>
        </p:txBody>
      </p:sp>
    </p:spTree>
    <p:extLst>
      <p:ext uri="{BB962C8B-B14F-4D97-AF65-F5344CB8AC3E}">
        <p14:creationId xmlns:p14="http://schemas.microsoft.com/office/powerpoint/2010/main" val="652517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Fully expect to see similar bad benchmarks for CFI, not mentioning the huge memory requirements for LTO, added performance hit for modules, </a:t>
            </a:r>
            <a:r>
              <a:rPr lang="en-US" dirty="0" err="1"/>
              <a:t>etc</a:t>
            </a:r>
            <a:endParaRPr lang="en-US" dirty="0"/>
          </a:p>
          <a:p>
            <a:r>
              <a:rPr lang="en-US" dirty="0"/>
              <a:t>Will likely require hardware support (CET’s shadow stack) to offset that impact, making it ineffective for today’s systems</a:t>
            </a:r>
          </a:p>
        </p:txBody>
      </p:sp>
      <p:sp>
        <p:nvSpPr>
          <p:cNvPr id="4" name="Slide Number Placeholder 3"/>
          <p:cNvSpPr>
            <a:spLocks noGrp="1"/>
          </p:cNvSpPr>
          <p:nvPr>
            <p:ph type="sldNum" sz="quarter" idx="5"/>
          </p:nvPr>
        </p:nvSpPr>
        <p:spPr/>
        <p:txBody>
          <a:bodyPr/>
          <a:lstStyle/>
          <a:p>
            <a:fld id="{01F035E9-4420-48D8-8042-5A984973DCFA}" type="slidenum">
              <a:rPr lang="en-US" smtClean="0"/>
              <a:t>34</a:t>
            </a:fld>
            <a:endParaRPr lang="en-US"/>
          </a:p>
        </p:txBody>
      </p:sp>
    </p:spTree>
    <p:extLst>
      <p:ext uri="{BB962C8B-B14F-4D97-AF65-F5344CB8AC3E}">
        <p14:creationId xmlns:p14="http://schemas.microsoft.com/office/powerpoint/2010/main" val="2996868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when HKSP was submitted to the KSPP list, the first question wasn’t “what is your threat model?” or “what are you trying to accomplish? Let’s think about what the most effective way of accomplishing this would be”, but instead: “Interesting.  Are you all going to split this up into </a:t>
            </a:r>
            <a:r>
              <a:rPr lang="en-US" dirty="0" err="1"/>
              <a:t>submittable</a:t>
            </a:r>
            <a:r>
              <a:rPr lang="en-US" dirty="0"/>
              <a:t> pieces so that they can get proper review and merged upstream?”</a:t>
            </a:r>
          </a:p>
          <a:p>
            <a:endParaRPr lang="en-US" dirty="0"/>
          </a:p>
          <a:p>
            <a:r>
              <a:rPr lang="en-US" dirty="0">
                <a:hlinkClick r:id="rId3"/>
              </a:rPr>
              <a:t>http://addxorrol.blogspot.com/2020/03/before-you-ship-security-mitigation.html</a:t>
            </a:r>
            <a:endParaRPr lang="en-US" dirty="0"/>
          </a:p>
          <a:p>
            <a:endParaRPr lang="en-US" dirty="0"/>
          </a:p>
          <a:p>
            <a:r>
              <a:rPr lang="en-US" dirty="0"/>
              <a:t>Prior to the creation of the CONSTIFY plugin, </a:t>
            </a:r>
            <a:r>
              <a:rPr lang="en-US" dirty="0" err="1"/>
              <a:t>Emese</a:t>
            </a:r>
            <a:r>
              <a:rPr lang="en-US" dirty="0"/>
              <a:t> </a:t>
            </a:r>
            <a:r>
              <a:rPr lang="en-US" dirty="0" err="1"/>
              <a:t>R</a:t>
            </a:r>
            <a:r>
              <a:rPr lang="en-US" sz="1200" b="0" i="0" kern="1200" dirty="0" err="1">
                <a:solidFill>
                  <a:schemeClr val="tx1"/>
                </a:solidFill>
                <a:effectLst/>
                <a:latin typeface="+mn-lt"/>
                <a:ea typeface="+mn-ea"/>
                <a:cs typeface="+mn-cs"/>
              </a:rPr>
              <a:t>évfy</a:t>
            </a:r>
            <a:r>
              <a:rPr lang="en-US" dirty="0"/>
              <a:t> tried to submit a large number of const fixes upstream.  First she split them up by maintainer as requested, but some maintainers refused to accept even the usefulness of ops </a:t>
            </a:r>
            <a:r>
              <a:rPr lang="en-US" dirty="0" err="1"/>
              <a:t>constification</a:t>
            </a:r>
            <a:r>
              <a:rPr lang="en-US" dirty="0"/>
              <a:t>, then a top kernel dev requested they be split up by both maintainer and structure, which caused a huge pile of individual commits that mostly got ignored, with individual maintainers each directing that something *else* be done.  It was a huge waste of time on everyone’s part.  Here you can see </a:t>
            </a:r>
            <a:r>
              <a:rPr lang="en-US" dirty="0" err="1"/>
              <a:t>ptmx_fops</a:t>
            </a:r>
            <a:r>
              <a:rPr lang="en-US" dirty="0"/>
              <a:t> </a:t>
            </a:r>
            <a:r>
              <a:rPr lang="en-US" dirty="0" err="1"/>
              <a:t>constification</a:t>
            </a:r>
            <a:r>
              <a:rPr lang="en-US" dirty="0"/>
              <a:t> being rejected upstream, a structure which many exploits continue attacking over a decade later:</a:t>
            </a:r>
          </a:p>
          <a:p>
            <a:r>
              <a:rPr lang="en-US" dirty="0">
                <a:hlinkClick r:id="rId4"/>
              </a:rPr>
              <a:t>http://lkml.iu.edu/hypermail/linux/kernel/0912.0/02625.html</a:t>
            </a:r>
            <a:endParaRPr lang="en-US" dirty="0"/>
          </a:p>
          <a:p>
            <a:r>
              <a:rPr lang="en-US" dirty="0"/>
              <a:t>For more info:</a:t>
            </a:r>
          </a:p>
          <a:p>
            <a:r>
              <a:rPr lang="en-US" dirty="0"/>
              <a:t>https://lwn.net/Articles/691852/</a:t>
            </a:r>
          </a:p>
          <a:p>
            <a:r>
              <a:rPr lang="en-US" dirty="0"/>
              <a:t>https://lwn.net/Articles/692267/</a:t>
            </a:r>
          </a:p>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36</a:t>
            </a:fld>
            <a:endParaRPr lang="en-US"/>
          </a:p>
        </p:txBody>
      </p:sp>
    </p:spTree>
    <p:extLst>
      <p:ext uri="{BB962C8B-B14F-4D97-AF65-F5344CB8AC3E}">
        <p14:creationId xmlns:p14="http://schemas.microsoft.com/office/powerpoint/2010/main" val="74253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solve problems you won’t admit exist, can’t get funding to solve the problems if companies think the funding exists</a:t>
            </a:r>
          </a:p>
          <a:p>
            <a:r>
              <a:rPr lang="en-US" dirty="0"/>
              <a:t>The most Greg admitted in public when questioned directly was that he might have “missed” “specific fixes”: </a:t>
            </a:r>
            <a:r>
              <a:rPr lang="en-US" dirty="0">
                <a:hlinkClick r:id="rId3"/>
              </a:rPr>
              <a:t>https://seclists.org/oss-sec/2019/q3/162</a:t>
            </a:r>
            <a:endParaRPr lang="en-US" dirty="0"/>
          </a:p>
          <a:p>
            <a:r>
              <a:rPr lang="en-US" dirty="0"/>
              <a:t>That is, there is no underlying process issue or funding or organizational issue here, just a few missed fixes</a:t>
            </a:r>
          </a:p>
          <a:p>
            <a:r>
              <a:rPr lang="en-US" dirty="0"/>
              <a:t>That is not a position from which there can be any measurable improvement</a:t>
            </a:r>
          </a:p>
          <a:p>
            <a:endParaRPr lang="en-US" dirty="0"/>
          </a:p>
          <a:p>
            <a:r>
              <a:rPr lang="en-US" dirty="0"/>
              <a:t>CII website has announcements with dates in 2018 (and show up on a Google search as such), but the actual announcement is from May 29, 2014</a:t>
            </a:r>
          </a:p>
          <a:p>
            <a:endParaRPr lang="en-US" dirty="0"/>
          </a:p>
          <a:p>
            <a:r>
              <a:rPr lang="en-US" dirty="0"/>
              <a:t>According to OpenSSL’s website, its funding from the CII also ended in 2016.</a:t>
            </a:r>
          </a:p>
          <a:p>
            <a:r>
              <a:rPr lang="en-US" dirty="0"/>
              <a:t>On CII’s site, it shows as a currently supported project (as the site has a “Previously Funded” section it is not listed under) – this is dishonest</a:t>
            </a:r>
          </a:p>
          <a:p>
            <a:endParaRPr lang="en-US" dirty="0"/>
          </a:p>
          <a:p>
            <a:r>
              <a:rPr lang="en-US" dirty="0"/>
              <a:t>Statement from CII website is one I agree with and would be a good mission statement, if it were actually taken to heart</a:t>
            </a:r>
          </a:p>
        </p:txBody>
      </p:sp>
      <p:sp>
        <p:nvSpPr>
          <p:cNvPr id="4" name="Slide Number Placeholder 3"/>
          <p:cNvSpPr>
            <a:spLocks noGrp="1"/>
          </p:cNvSpPr>
          <p:nvPr>
            <p:ph type="sldNum" sz="quarter" idx="5"/>
          </p:nvPr>
        </p:nvSpPr>
        <p:spPr/>
        <p:txBody>
          <a:bodyPr/>
          <a:lstStyle/>
          <a:p>
            <a:fld id="{01F035E9-4420-48D8-8042-5A984973DCFA}" type="slidenum">
              <a:rPr lang="en-US" smtClean="0"/>
              <a:t>37</a:t>
            </a:fld>
            <a:endParaRPr lang="en-US"/>
          </a:p>
        </p:txBody>
      </p:sp>
    </p:spTree>
    <p:extLst>
      <p:ext uri="{BB962C8B-B14F-4D97-AF65-F5344CB8AC3E}">
        <p14:creationId xmlns:p14="http://schemas.microsoft.com/office/powerpoint/2010/main" val="190114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commit_creds</a:t>
            </a:r>
            <a:r>
              <a:rPr lang="en-US" dirty="0"/>
              <a:t>(</a:t>
            </a:r>
            <a:r>
              <a:rPr lang="en-US" dirty="0" err="1"/>
              <a:t>prepare_kernel_cred</a:t>
            </a:r>
            <a:r>
              <a:rPr lang="en-US" dirty="0"/>
              <a:t>(NULL))</a:t>
            </a:r>
          </a:p>
        </p:txBody>
      </p:sp>
      <p:sp>
        <p:nvSpPr>
          <p:cNvPr id="4" name="Slide Number Placeholder 3"/>
          <p:cNvSpPr>
            <a:spLocks noGrp="1"/>
          </p:cNvSpPr>
          <p:nvPr>
            <p:ph type="sldNum" sz="quarter" idx="5"/>
          </p:nvPr>
        </p:nvSpPr>
        <p:spPr/>
        <p:txBody>
          <a:bodyPr/>
          <a:lstStyle/>
          <a:p>
            <a:fld id="{01F035E9-4420-48D8-8042-5A984973DCFA}" type="slidenum">
              <a:rPr lang="en-US" smtClean="0"/>
              <a:t>4</a:t>
            </a:fld>
            <a:endParaRPr lang="en-US"/>
          </a:p>
        </p:txBody>
      </p:sp>
    </p:spTree>
    <p:extLst>
      <p:ext uri="{BB962C8B-B14F-4D97-AF65-F5344CB8AC3E}">
        <p14:creationId xmlns:p14="http://schemas.microsoft.com/office/powerpoint/2010/main" val="321760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035E9-4420-48D8-8042-5A984973DCFA}" type="slidenum">
              <a:rPr lang="en-US" smtClean="0"/>
              <a:t>5</a:t>
            </a:fld>
            <a:endParaRPr lang="en-US"/>
          </a:p>
        </p:txBody>
      </p:sp>
    </p:spTree>
    <p:extLst>
      <p:ext uri="{BB962C8B-B14F-4D97-AF65-F5344CB8AC3E}">
        <p14:creationId xmlns:p14="http://schemas.microsoft.com/office/powerpoint/2010/main" val="20711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Broken VMAP_STACK design has never been addressed, each DoS gets fixed one at a time</a:t>
            </a:r>
          </a:p>
        </p:txBody>
      </p:sp>
      <p:sp>
        <p:nvSpPr>
          <p:cNvPr id="4" name="Slide Number Placeholder 3"/>
          <p:cNvSpPr>
            <a:spLocks noGrp="1"/>
          </p:cNvSpPr>
          <p:nvPr>
            <p:ph type="sldNum" sz="quarter" idx="5"/>
          </p:nvPr>
        </p:nvSpPr>
        <p:spPr/>
        <p:txBody>
          <a:bodyPr/>
          <a:lstStyle/>
          <a:p>
            <a:fld id="{01F035E9-4420-48D8-8042-5A984973DCFA}" type="slidenum">
              <a:rPr lang="en-US" smtClean="0"/>
              <a:t>11</a:t>
            </a:fld>
            <a:endParaRPr lang="en-US"/>
          </a:p>
        </p:txBody>
      </p:sp>
    </p:spTree>
    <p:extLst>
      <p:ext uri="{BB962C8B-B14F-4D97-AF65-F5344CB8AC3E}">
        <p14:creationId xmlns:p14="http://schemas.microsoft.com/office/powerpoint/2010/main" val="106169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2019, CIDs changed everything!  On May 12, 2020, what is the CID for CVE-2020-10711 ?  What about CVE-2020-10732 ?</a:t>
            </a:r>
          </a:p>
          <a:p>
            <a:endParaRPr lang="en-US" dirty="0"/>
          </a:p>
          <a:p>
            <a:r>
              <a:rPr lang="en-US" dirty="0"/>
              <a:t>Next slide is KSPP</a:t>
            </a:r>
          </a:p>
        </p:txBody>
      </p:sp>
      <p:sp>
        <p:nvSpPr>
          <p:cNvPr id="4" name="Slide Number Placeholder 3"/>
          <p:cNvSpPr>
            <a:spLocks noGrp="1"/>
          </p:cNvSpPr>
          <p:nvPr>
            <p:ph type="sldNum" sz="quarter" idx="5"/>
          </p:nvPr>
        </p:nvSpPr>
        <p:spPr/>
        <p:txBody>
          <a:bodyPr/>
          <a:lstStyle/>
          <a:p>
            <a:fld id="{01F035E9-4420-48D8-8042-5A984973DCFA}" type="slidenum">
              <a:rPr lang="en-US" smtClean="0"/>
              <a:t>14</a:t>
            </a:fld>
            <a:endParaRPr lang="en-US"/>
          </a:p>
        </p:txBody>
      </p:sp>
    </p:spTree>
    <p:extLst>
      <p:ext uri="{BB962C8B-B14F-4D97-AF65-F5344CB8AC3E}">
        <p14:creationId xmlns:p14="http://schemas.microsoft.com/office/powerpoint/2010/main" val="188714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timeline mostly covered the output of the KSPP (and have probably already heard plenty about it via these conferences), next slides add some additional analysis/context</a:t>
            </a:r>
          </a:p>
          <a:p>
            <a:endParaRPr lang="en-US" dirty="0"/>
          </a:p>
          <a:p>
            <a:r>
              <a:rPr lang="en-US" dirty="0"/>
              <a:t>All statistics captured from mid May using published mail spool</a:t>
            </a:r>
          </a:p>
          <a:p>
            <a:endParaRPr lang="en-US" dirty="0"/>
          </a:p>
          <a:p>
            <a:r>
              <a:rPr lang="en-US" dirty="0"/>
              <a:t>Will talk about 8.5% and all analysis later</a:t>
            </a:r>
          </a:p>
        </p:txBody>
      </p:sp>
      <p:sp>
        <p:nvSpPr>
          <p:cNvPr id="4" name="Slide Number Placeholder 3"/>
          <p:cNvSpPr>
            <a:spLocks noGrp="1"/>
          </p:cNvSpPr>
          <p:nvPr>
            <p:ph type="sldNum" sz="quarter" idx="5"/>
          </p:nvPr>
        </p:nvSpPr>
        <p:spPr/>
        <p:txBody>
          <a:bodyPr/>
          <a:lstStyle/>
          <a:p>
            <a:fld id="{01F035E9-4420-48D8-8042-5A984973DCFA}" type="slidenum">
              <a:rPr lang="en-US" smtClean="0"/>
              <a:t>15</a:t>
            </a:fld>
            <a:endParaRPr lang="en-US"/>
          </a:p>
        </p:txBody>
      </p:sp>
    </p:spTree>
    <p:extLst>
      <p:ext uri="{BB962C8B-B14F-4D97-AF65-F5344CB8AC3E}">
        <p14:creationId xmlns:p14="http://schemas.microsoft.com/office/powerpoint/2010/main" val="132074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Kees</a:t>
            </a:r>
            <a:r>
              <a:rPr lang="en-US" dirty="0"/>
              <a:t>’ Security Protection Project? If nothing else, stats demonstrate he’s putting in the majority of the effort of responding to mails on the list</a:t>
            </a:r>
          </a:p>
          <a:p>
            <a:endParaRPr lang="en-US" dirty="0"/>
          </a:p>
          <a:p>
            <a:r>
              <a:rPr lang="en-US" dirty="0"/>
              <a:t>Thomas Garnier’s mails included the 3 years attempt at KASLR PIE support, a large </a:t>
            </a:r>
            <a:r>
              <a:rPr lang="en-US" dirty="0" err="1"/>
              <a:t>patchset</a:t>
            </a:r>
            <a:r>
              <a:rPr lang="en-US" dirty="0"/>
              <a:t> with many revisions</a:t>
            </a:r>
          </a:p>
          <a:p>
            <a:endParaRPr lang="en-US" dirty="0"/>
          </a:p>
          <a:p>
            <a:r>
              <a:rPr lang="en-US" dirty="0"/>
              <a:t>Note that for the above email sender analysis, no attempt was made to merge multiple email addresses for the same individual</a:t>
            </a:r>
          </a:p>
          <a:p>
            <a:r>
              <a:rPr lang="en-US" dirty="0"/>
              <a:t>For instance: thgarnie@google.com, thgarnie@chromium.org / gregkh@linuxfoundation.org, greg@kroah.com</a:t>
            </a:r>
          </a:p>
          <a:p>
            <a:endParaRPr lang="en-US" dirty="0"/>
          </a:p>
          <a:p>
            <a:r>
              <a:rPr lang="en-US" dirty="0"/>
              <a:t>Analysis performed on all emails from the beginning of the KSPP list (that is, ignoring the pre-2015 use of the kernel-hardening list) until April 23</a:t>
            </a:r>
            <a:r>
              <a:rPr lang="en-US" baseline="30000" dirty="0"/>
              <a:t>rd</a:t>
            </a:r>
            <a:r>
              <a:rPr lang="en-US" dirty="0"/>
              <a:t> 2020</a:t>
            </a:r>
          </a:p>
        </p:txBody>
      </p:sp>
      <p:sp>
        <p:nvSpPr>
          <p:cNvPr id="4" name="Slide Number Placeholder 3"/>
          <p:cNvSpPr>
            <a:spLocks noGrp="1"/>
          </p:cNvSpPr>
          <p:nvPr>
            <p:ph type="sldNum" sz="quarter" idx="5"/>
          </p:nvPr>
        </p:nvSpPr>
        <p:spPr/>
        <p:txBody>
          <a:bodyPr/>
          <a:lstStyle/>
          <a:p>
            <a:fld id="{01F035E9-4420-48D8-8042-5A984973DCFA}" type="slidenum">
              <a:rPr lang="en-US" smtClean="0"/>
              <a:t>16</a:t>
            </a:fld>
            <a:endParaRPr lang="en-US"/>
          </a:p>
        </p:txBody>
      </p:sp>
    </p:spTree>
    <p:extLst>
      <p:ext uri="{BB962C8B-B14F-4D97-AF65-F5344CB8AC3E}">
        <p14:creationId xmlns:p14="http://schemas.microsoft.com/office/powerpoint/2010/main" val="346755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a:t>
            </a:r>
            <a:r>
              <a:rPr lang="en-US" dirty="0" err="1"/>
              <a:t>solardiz</a:t>
            </a:r>
            <a:r>
              <a:rPr lang="en-US" dirty="0"/>
              <a:t> for providing the mailbox!</a:t>
            </a:r>
          </a:p>
        </p:txBody>
      </p:sp>
      <p:sp>
        <p:nvSpPr>
          <p:cNvPr id="4" name="Slide Number Placeholder 3"/>
          <p:cNvSpPr>
            <a:spLocks noGrp="1"/>
          </p:cNvSpPr>
          <p:nvPr>
            <p:ph type="sldNum" sz="quarter" idx="5"/>
          </p:nvPr>
        </p:nvSpPr>
        <p:spPr/>
        <p:txBody>
          <a:bodyPr/>
          <a:lstStyle/>
          <a:p>
            <a:fld id="{01F035E9-4420-48D8-8042-5A984973DCFA}" type="slidenum">
              <a:rPr lang="en-US" smtClean="0"/>
              <a:t>17</a:t>
            </a:fld>
            <a:endParaRPr lang="en-US"/>
          </a:p>
        </p:txBody>
      </p:sp>
    </p:spTree>
    <p:extLst>
      <p:ext uri="{BB962C8B-B14F-4D97-AF65-F5344CB8AC3E}">
        <p14:creationId xmlns:p14="http://schemas.microsoft.com/office/powerpoint/2010/main" val="3001355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hank-You Slide" type="title" preserve="1">
  <p:cSld name="Thank-You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14" name="Google Shape;14;p2"/>
          <p:cNvSpPr txBox="1">
            <a:spLocks noGrp="1"/>
          </p:cNvSpPr>
          <p:nvPr>
            <p:ph type="ctrTitle"/>
          </p:nvPr>
        </p:nvSpPr>
        <p:spPr>
          <a:xfrm>
            <a:off x="415600" y="2553430"/>
            <a:ext cx="11360800" cy="90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5F7F9"/>
              </a:buClr>
              <a:buSzPts val="3500"/>
              <a:buNone/>
              <a:defRPr sz="4667">
                <a:solidFill>
                  <a:srgbClr val="F5F7F9"/>
                </a:solidFill>
              </a:defRPr>
            </a:lvl1pPr>
            <a:lvl2pPr lvl="1" algn="ctr" rtl="0">
              <a:spcBef>
                <a:spcPts val="0"/>
              </a:spcBef>
              <a:spcAft>
                <a:spcPts val="0"/>
              </a:spcAft>
              <a:buClr>
                <a:srgbClr val="607E8C"/>
              </a:buClr>
              <a:buSzPts val="5200"/>
              <a:buNone/>
              <a:defRPr sz="6933">
                <a:solidFill>
                  <a:srgbClr val="607E8C"/>
                </a:solidFill>
              </a:defRPr>
            </a:lvl2pPr>
            <a:lvl3pPr lvl="2" algn="ctr" rtl="0">
              <a:spcBef>
                <a:spcPts val="0"/>
              </a:spcBef>
              <a:spcAft>
                <a:spcPts val="0"/>
              </a:spcAft>
              <a:buClr>
                <a:srgbClr val="607E8C"/>
              </a:buClr>
              <a:buSzPts val="5200"/>
              <a:buNone/>
              <a:defRPr sz="6933">
                <a:solidFill>
                  <a:srgbClr val="607E8C"/>
                </a:solidFill>
              </a:defRPr>
            </a:lvl3pPr>
            <a:lvl4pPr lvl="3" algn="ctr" rtl="0">
              <a:spcBef>
                <a:spcPts val="0"/>
              </a:spcBef>
              <a:spcAft>
                <a:spcPts val="0"/>
              </a:spcAft>
              <a:buClr>
                <a:srgbClr val="607E8C"/>
              </a:buClr>
              <a:buSzPts val="5200"/>
              <a:buNone/>
              <a:defRPr sz="6933">
                <a:solidFill>
                  <a:srgbClr val="607E8C"/>
                </a:solidFill>
              </a:defRPr>
            </a:lvl4pPr>
            <a:lvl5pPr lvl="4" algn="ctr" rtl="0">
              <a:spcBef>
                <a:spcPts val="0"/>
              </a:spcBef>
              <a:spcAft>
                <a:spcPts val="0"/>
              </a:spcAft>
              <a:buClr>
                <a:srgbClr val="607E8C"/>
              </a:buClr>
              <a:buSzPts val="5200"/>
              <a:buNone/>
              <a:defRPr sz="6933">
                <a:solidFill>
                  <a:srgbClr val="607E8C"/>
                </a:solidFill>
              </a:defRPr>
            </a:lvl5pPr>
            <a:lvl6pPr lvl="5" algn="ctr" rtl="0">
              <a:spcBef>
                <a:spcPts val="0"/>
              </a:spcBef>
              <a:spcAft>
                <a:spcPts val="0"/>
              </a:spcAft>
              <a:buClr>
                <a:srgbClr val="607E8C"/>
              </a:buClr>
              <a:buSzPts val="5200"/>
              <a:buNone/>
              <a:defRPr sz="6933">
                <a:solidFill>
                  <a:srgbClr val="607E8C"/>
                </a:solidFill>
              </a:defRPr>
            </a:lvl6pPr>
            <a:lvl7pPr lvl="6" algn="ctr" rtl="0">
              <a:spcBef>
                <a:spcPts val="0"/>
              </a:spcBef>
              <a:spcAft>
                <a:spcPts val="0"/>
              </a:spcAft>
              <a:buClr>
                <a:srgbClr val="607E8C"/>
              </a:buClr>
              <a:buSzPts val="5200"/>
              <a:buNone/>
              <a:defRPr sz="6933">
                <a:solidFill>
                  <a:srgbClr val="607E8C"/>
                </a:solidFill>
              </a:defRPr>
            </a:lvl7pPr>
            <a:lvl8pPr lvl="7" algn="ctr" rtl="0">
              <a:spcBef>
                <a:spcPts val="0"/>
              </a:spcBef>
              <a:spcAft>
                <a:spcPts val="0"/>
              </a:spcAft>
              <a:buClr>
                <a:srgbClr val="607E8C"/>
              </a:buClr>
              <a:buSzPts val="5200"/>
              <a:buNone/>
              <a:defRPr sz="6933">
                <a:solidFill>
                  <a:srgbClr val="607E8C"/>
                </a:solidFill>
              </a:defRPr>
            </a:lvl8pPr>
            <a:lvl9pPr lvl="8" algn="ctr" rtl="0">
              <a:spcBef>
                <a:spcPts val="0"/>
              </a:spcBef>
              <a:spcAft>
                <a:spcPts val="0"/>
              </a:spcAft>
              <a:buClr>
                <a:srgbClr val="607E8C"/>
              </a:buClr>
              <a:buSzPts val="5200"/>
              <a:buNone/>
              <a:defRPr sz="6933">
                <a:solidFill>
                  <a:srgbClr val="607E8C"/>
                </a:solidFill>
              </a:defRPr>
            </a:lvl9pPr>
          </a:lstStyle>
          <a:p>
            <a:endParaRPr dirty="0"/>
          </a:p>
        </p:txBody>
      </p:sp>
      <p:sp>
        <p:nvSpPr>
          <p:cNvPr id="15" name="Google Shape;15;p2"/>
          <p:cNvSpPr txBox="1">
            <a:spLocks noGrp="1"/>
          </p:cNvSpPr>
          <p:nvPr>
            <p:ph type="subTitle" idx="1"/>
          </p:nvPr>
        </p:nvSpPr>
        <p:spPr>
          <a:xfrm>
            <a:off x="415600" y="3503897"/>
            <a:ext cx="11360800" cy="59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1pPr>
            <a:lvl2pPr lvl="1"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2pPr>
            <a:lvl3pPr lvl="2"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3pPr>
            <a:lvl4pPr lvl="3"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4pPr>
            <a:lvl5pPr lvl="4"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5pPr>
            <a:lvl6pPr lvl="5"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6pPr>
            <a:lvl7pPr lvl="6"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7pPr>
            <a:lvl8pPr lvl="7"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8pPr>
            <a:lvl9pPr lvl="8" algn="ctr">
              <a:lnSpc>
                <a:spcPct val="100000"/>
              </a:lnSpc>
              <a:spcBef>
                <a:spcPts val="0"/>
              </a:spcBef>
              <a:spcAft>
                <a:spcPts val="0"/>
              </a:spcAft>
              <a:buClr>
                <a:srgbClr val="F5F7F9"/>
              </a:buClr>
              <a:buSzPts val="1800"/>
              <a:buFont typeface="Lato Light"/>
              <a:buNone/>
              <a:defRPr sz="2400">
                <a:solidFill>
                  <a:srgbClr val="F5F7F9"/>
                </a:solidFill>
                <a:latin typeface="Lato Light"/>
                <a:ea typeface="Lato Light"/>
                <a:cs typeface="Lato Light"/>
                <a:sym typeface="Lato Light"/>
              </a:defRPr>
            </a:lvl9pPr>
          </a:lstStyle>
          <a:p>
            <a:endParaRPr dirty="0"/>
          </a:p>
        </p:txBody>
      </p:sp>
      <p:sp>
        <p:nvSpPr>
          <p:cNvPr id="16" name="Google Shape;16;p2"/>
          <p:cNvSpPr txBox="1"/>
          <p:nvPr/>
        </p:nvSpPr>
        <p:spPr>
          <a:xfrm>
            <a:off x="4383133" y="5558548"/>
            <a:ext cx="3426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t>Grsecurity is </a:t>
            </a:r>
            <a:r>
              <a:rPr kumimoji="0" lang="en-US" sz="1067" b="0" i="0" u="none" strike="noStrike" kern="0" cap="none" spc="0" normalizeH="0" baseline="0" noProof="0" dirty="0">
                <a:ln>
                  <a:noFill/>
                </a:ln>
                <a:solidFill>
                  <a:srgbClr val="F5F7F9"/>
                </a:solidFill>
                <a:effectLst/>
                <a:uLnTx/>
                <a:uFillTx/>
                <a:latin typeface="Lato Light"/>
                <a:ea typeface="Lato Light"/>
                <a:cs typeface="Lato Light"/>
                <a:sym typeface="Lato Light"/>
              </a:rPr>
              <a:t>created by</a:t>
            </a:r>
            <a:b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br>
            <a: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t>Open Source Security, </a:t>
            </a:r>
            <a:r>
              <a:rPr kumimoji="0" lang="en-US" sz="1067" b="0" i="0" u="none" strike="noStrike" kern="0" cap="none" spc="0" normalizeH="0" baseline="0" noProof="0" dirty="0">
                <a:ln>
                  <a:noFill/>
                </a:ln>
                <a:solidFill>
                  <a:srgbClr val="F5F7F9"/>
                </a:solidFill>
                <a:effectLst/>
                <a:uLnTx/>
                <a:uFillTx/>
                <a:latin typeface="Lato Light"/>
                <a:ea typeface="Lato Light"/>
                <a:cs typeface="Lato Light"/>
                <a:sym typeface="Lato Light"/>
              </a:rPr>
              <a:t>Inc.</a:t>
            </a:r>
            <a:endParaRPr kumimoji="0" sz="1067" b="0" i="0" u="none" strike="noStrike" kern="0" cap="none" spc="0" normalizeH="0" baseline="0" noProof="0" dirty="0">
              <a:ln>
                <a:noFill/>
              </a:ln>
              <a:solidFill>
                <a:srgbClr val="F5F7F9"/>
              </a:solidFill>
              <a:effectLst/>
              <a:uLnTx/>
              <a:uFillTx/>
              <a:latin typeface="Lato Light"/>
              <a:ea typeface="Lato Light"/>
              <a:cs typeface="Lato Light"/>
              <a:sym typeface="Lato Light"/>
            </a:endParaRPr>
          </a:p>
        </p:txBody>
      </p:sp>
      <p:pic>
        <p:nvPicPr>
          <p:cNvPr id="17" name="Google Shape;17;p2"/>
          <p:cNvPicPr preferRelativeResize="0"/>
          <p:nvPr/>
        </p:nvPicPr>
        <p:blipFill>
          <a:blip r:embed="rId3">
            <a:alphaModFix/>
          </a:blip>
          <a:stretch>
            <a:fillRect/>
          </a:stretch>
        </p:blipFill>
        <p:spPr>
          <a:xfrm>
            <a:off x="5947003" y="6150494"/>
            <a:ext cx="297999" cy="297999"/>
          </a:xfrm>
          <a:prstGeom prst="rect">
            <a:avLst/>
          </a:prstGeom>
          <a:noFill/>
          <a:ln>
            <a:noFill/>
          </a:ln>
        </p:spPr>
      </p:pic>
      <p:sp>
        <p:nvSpPr>
          <p:cNvPr id="18" name="Google Shape;18;p2"/>
          <p:cNvSpPr txBox="1"/>
          <p:nvPr/>
        </p:nvSpPr>
        <p:spPr>
          <a:xfrm>
            <a:off x="4383133" y="189077"/>
            <a:ext cx="3426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F5F7F9"/>
                </a:solidFill>
                <a:effectLst/>
                <a:uLnTx/>
                <a:uFillTx/>
                <a:latin typeface="Lato Light"/>
                <a:ea typeface="Lato Light"/>
                <a:cs typeface="Lato Light"/>
                <a:sym typeface="Lato Light"/>
              </a:rPr>
              <a:t>2020 </a:t>
            </a:r>
            <a:r>
              <a:rPr kumimoji="0" lang="en-US" sz="1067" b="0" i="0" u="none" strike="noStrike" kern="0" cap="none" spc="0" normalizeH="0" baseline="0" noProof="0" dirty="0">
                <a:ln>
                  <a:noFill/>
                </a:ln>
                <a:solidFill>
                  <a:srgbClr val="F5F7F9"/>
                </a:solidFill>
                <a:effectLst/>
                <a:uLnTx/>
                <a:uFillTx/>
                <a:latin typeface="Lato Light"/>
                <a:ea typeface="Lato Light"/>
                <a:cs typeface="Lato Light"/>
                <a:sym typeface="Lato Light"/>
              </a:rPr>
              <a:t>Linux Security Summit NA</a:t>
            </a:r>
            <a:endParaRPr kumimoji="0" sz="1067" b="0" i="0" u="none" strike="noStrike" kern="0" cap="none" spc="0" normalizeH="0" baseline="0" noProof="0" dirty="0">
              <a:ln>
                <a:noFill/>
              </a:ln>
              <a:solidFill>
                <a:srgbClr val="F5F7F9"/>
              </a:solidFill>
              <a:effectLst/>
              <a:uLnTx/>
              <a:uFillTx/>
              <a:latin typeface="Lato Light"/>
              <a:ea typeface="Lato Light"/>
              <a:cs typeface="Lato Light"/>
              <a:sym typeface="Lato Light"/>
            </a:endParaRPr>
          </a:p>
        </p:txBody>
      </p:sp>
      <p:sp>
        <p:nvSpPr>
          <p:cNvPr id="5" name="Date Placeholder 4">
            <a:extLst>
              <a:ext uri="{FF2B5EF4-FFF2-40B4-BE49-F238E27FC236}">
                <a16:creationId xmlns:a16="http://schemas.microsoft.com/office/drawing/2014/main" id="{369A0CDD-E77E-3E4F-B882-D4969B08346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Footer Placeholder 5">
            <a:extLst>
              <a:ext uri="{FF2B5EF4-FFF2-40B4-BE49-F238E27FC236}">
                <a16:creationId xmlns:a16="http://schemas.microsoft.com/office/drawing/2014/main" id="{34BA2939-7BCD-2342-A863-5F20A48D477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BAB32F8E-6254-AD41-887E-05AAE6912B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2576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Images &amp; Label 2" preserve="1" userDrawn="1">
  <p:cSld name="Title, Images &amp; Label 2">
    <p:spTree>
      <p:nvGrpSpPr>
        <p:cNvPr id="1" name="Shape 58"/>
        <p:cNvGrpSpPr/>
        <p:nvPr/>
      </p:nvGrpSpPr>
      <p:grpSpPr>
        <a:xfrm>
          <a:off x="0" y="0"/>
          <a:ext cx="0" cy="0"/>
          <a:chOff x="0" y="0"/>
          <a:chExt cx="0" cy="0"/>
        </a:xfrm>
      </p:grpSpPr>
      <p:pic>
        <p:nvPicPr>
          <p:cNvPr id="60" name="Google Shape;60;p11"/>
          <p:cNvPicPr preferRelativeResize="0"/>
          <p:nvPr/>
        </p:nvPicPr>
        <p:blipFill>
          <a:blip r:embed="rId2">
            <a:alphaModFix/>
          </a:blip>
          <a:stretch>
            <a:fillRect/>
          </a:stretch>
        </p:blipFill>
        <p:spPr>
          <a:xfrm>
            <a:off x="825169" y="2722467"/>
            <a:ext cx="2635435" cy="2378575"/>
          </a:xfrm>
          <a:prstGeom prst="rect">
            <a:avLst/>
          </a:prstGeom>
          <a:noFill/>
          <a:ln>
            <a:noFill/>
          </a:ln>
        </p:spPr>
      </p:pic>
      <p:pic>
        <p:nvPicPr>
          <p:cNvPr id="61" name="Google Shape;61;p11"/>
          <p:cNvPicPr preferRelativeResize="0"/>
          <p:nvPr/>
        </p:nvPicPr>
        <p:blipFill>
          <a:blip r:embed="rId2">
            <a:alphaModFix/>
          </a:blip>
          <a:stretch>
            <a:fillRect/>
          </a:stretch>
        </p:blipFill>
        <p:spPr>
          <a:xfrm>
            <a:off x="8731169" y="2722467"/>
            <a:ext cx="2635435" cy="2378575"/>
          </a:xfrm>
          <a:prstGeom prst="rect">
            <a:avLst/>
          </a:prstGeom>
          <a:noFill/>
          <a:ln>
            <a:noFill/>
          </a:ln>
        </p:spPr>
      </p:pic>
      <p:pic>
        <p:nvPicPr>
          <p:cNvPr id="62" name="Google Shape;62;p11"/>
          <p:cNvPicPr preferRelativeResize="0"/>
          <p:nvPr/>
        </p:nvPicPr>
        <p:blipFill>
          <a:blip r:embed="rId2">
            <a:alphaModFix/>
          </a:blip>
          <a:stretch>
            <a:fillRect/>
          </a:stretch>
        </p:blipFill>
        <p:spPr>
          <a:xfrm>
            <a:off x="3460601" y="2722467"/>
            <a:ext cx="2635435" cy="2378575"/>
          </a:xfrm>
          <a:prstGeom prst="rect">
            <a:avLst/>
          </a:prstGeom>
          <a:noFill/>
          <a:ln>
            <a:noFill/>
          </a:ln>
        </p:spPr>
      </p:pic>
      <p:pic>
        <p:nvPicPr>
          <p:cNvPr id="63" name="Google Shape;63;p11"/>
          <p:cNvPicPr preferRelativeResize="0"/>
          <p:nvPr/>
        </p:nvPicPr>
        <p:blipFill>
          <a:blip r:embed="rId2">
            <a:alphaModFix/>
          </a:blip>
          <a:stretch>
            <a:fillRect/>
          </a:stretch>
        </p:blipFill>
        <p:spPr>
          <a:xfrm>
            <a:off x="6096033" y="2722467"/>
            <a:ext cx="2635435" cy="2378575"/>
          </a:xfrm>
          <a:prstGeom prst="rect">
            <a:avLst/>
          </a:prstGeom>
          <a:noFill/>
          <a:ln>
            <a:noFill/>
          </a:ln>
        </p:spPr>
      </p:pic>
      <p:sp>
        <p:nvSpPr>
          <p:cNvPr id="64" name="Google Shape;64;p11"/>
          <p:cNvSpPr txBox="1"/>
          <p:nvPr/>
        </p:nvSpPr>
        <p:spPr>
          <a:xfrm>
            <a:off x="692733" y="5952000"/>
            <a:ext cx="10674000" cy="4408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2" name="Title 1">
            <a:extLst>
              <a:ext uri="{FF2B5EF4-FFF2-40B4-BE49-F238E27FC236}">
                <a16:creationId xmlns:a16="http://schemas.microsoft.com/office/drawing/2014/main" id="{81E6FB67-6A83-464C-B9AF-2380A2B84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BC950-7EE2-F14F-945B-B1C5051C32D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4817BD85-49FC-254C-AE63-C79160F5FD5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9F197069-829B-B345-AE41-369439FC63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9806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ullet 2" preserve="1" userDrawn="1">
  <p:cSld name="Title and Bullet 2">
    <p:spTree>
      <p:nvGrpSpPr>
        <p:cNvPr id="1" name="Shape 65"/>
        <p:cNvGrpSpPr/>
        <p:nvPr/>
      </p:nvGrpSpPr>
      <p:grpSpPr>
        <a:xfrm>
          <a:off x="0" y="0"/>
          <a:ext cx="0" cy="0"/>
          <a:chOff x="0" y="0"/>
          <a:chExt cx="0" cy="0"/>
        </a:xfrm>
      </p:grpSpPr>
      <p:sp>
        <p:nvSpPr>
          <p:cNvPr id="66" name="Google Shape;66;p12"/>
          <p:cNvSpPr/>
          <p:nvPr/>
        </p:nvSpPr>
        <p:spPr>
          <a:xfrm>
            <a:off x="6096000" y="-167"/>
            <a:ext cx="6096000" cy="6858000"/>
          </a:xfrm>
          <a:prstGeom prst="rect">
            <a:avLst/>
          </a:prstGeom>
          <a:solidFill>
            <a:srgbClr val="F5F7F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12"/>
          <p:cNvSpPr txBox="1">
            <a:spLocks noGrp="1"/>
          </p:cNvSpPr>
          <p:nvPr>
            <p:ph type="title"/>
          </p:nvPr>
        </p:nvSpPr>
        <p:spPr>
          <a:xfrm>
            <a:off x="825400" y="2440633"/>
            <a:ext cx="5270400" cy="19764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4667"/>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6" name="Content Placeholder 2">
            <a:extLst>
              <a:ext uri="{FF2B5EF4-FFF2-40B4-BE49-F238E27FC236}">
                <a16:creationId xmlns:a16="http://schemas.microsoft.com/office/drawing/2014/main" id="{F762DA65-12FC-8B4F-839F-83375B94581E}"/>
              </a:ext>
            </a:extLst>
          </p:cNvPr>
          <p:cNvSpPr txBox="1">
            <a:spLocks/>
          </p:cNvSpPr>
          <p:nvPr userDrawn="1"/>
        </p:nvSpPr>
        <p:spPr>
          <a:xfrm>
            <a:off x="6864300" y="965602"/>
            <a:ext cx="4502000" cy="5390751"/>
          </a:xfrm>
          <a:prstGeom prst="rect">
            <a:avLst/>
          </a:prstGeom>
        </p:spPr>
        <p:txBody>
          <a:bodyPr/>
          <a:lstStyle>
            <a:defPPr marR="0" lvl="0" algn="l" rtl="0">
              <a:lnSpc>
                <a:spcPct val="100000"/>
              </a:lnSpc>
              <a:spcBef>
                <a:spcPts val="0"/>
              </a:spcBef>
              <a:spcAft>
                <a:spcPts val="0"/>
              </a:spcAft>
            </a:defPPr>
            <a:lvl1pPr marL="412750" marR="0" lvl="0"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dobe Gurmukhi" pitchFamily="2" charset="77"/>
                <a:ea typeface="Al Bayan Plain" pitchFamily="2" charset="-78"/>
                <a:cs typeface="Al Bayan Plain" pitchFamily="2" charset="-78"/>
                <a:sym typeface="Arial"/>
              </a:defRPr>
            </a:lvl1pPr>
            <a:lvl2pPr marL="895350" marR="0" lvl="1" indent="-285750" algn="l" rtl="0">
              <a:lnSpc>
                <a:spcPct val="10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dobe Gurmukhi" pitchFamily="2" charset="77"/>
                <a:ea typeface="Al Bayan Plain" pitchFamily="2" charset="-78"/>
                <a:cs typeface="Al Bayan Plain" pitchFamily="2" charset="-78"/>
                <a:sym typeface="Arial"/>
              </a:defRPr>
            </a:lvl2pPr>
            <a:lvl3pPr marL="1365250" marR="0" lvl="2"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3pPr>
            <a:lvl4pPr marL="1822450" marR="0" lvl="3"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4pPr>
            <a:lvl5pPr marL="2279650" marR="0" lvl="4" indent="-285750" algn="l" rtl="0">
              <a:lnSpc>
                <a:spcPct val="15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12750" marR="0" lvl="0"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Click to edit Master text styles</a:t>
            </a:r>
          </a:p>
          <a:p>
            <a:pPr marL="895350" marR="0" lvl="1" indent="-285750" algn="l" defTabSz="914377" rtl="0" eaLnBrk="1" fontAlgn="auto" latinLnBrk="0" hangingPunct="1">
              <a:lnSpc>
                <a:spcPct val="10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Second level</a:t>
            </a:r>
          </a:p>
          <a:p>
            <a:pPr marL="1365250" marR="0" lvl="2"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Third level</a:t>
            </a:r>
          </a:p>
          <a:p>
            <a:pPr marL="1822450" marR="0" lvl="3"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Fourth level</a:t>
            </a:r>
          </a:p>
          <a:p>
            <a:pPr marL="2279650" marR="0" lvl="4" indent="-285750" algn="l" defTabSz="914377" rtl="0" eaLnBrk="1" fontAlgn="auto" latinLnBrk="0" hangingPunct="1">
              <a:lnSpc>
                <a:spcPct val="150000"/>
              </a:lnSpc>
              <a:spcBef>
                <a:spcPts val="0"/>
              </a:spcBef>
              <a:spcAft>
                <a:spcPts val="0"/>
              </a:spcAft>
              <a:buClr>
                <a:srgbClr val="FFAB4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78909C"/>
                </a:solidFill>
                <a:effectLst/>
                <a:uLnTx/>
                <a:uFillTx/>
                <a:latin typeface="Lato" panose="020F0502020204030203" pitchFamily="34" charset="0"/>
                <a:ea typeface="Lato" panose="020F0502020204030203" pitchFamily="34" charset="0"/>
                <a:cs typeface="Lato" panose="020F0502020204030203" pitchFamily="34" charset="0"/>
                <a:sym typeface="Arial"/>
              </a:rPr>
              <a:t>Fifth level</a:t>
            </a:r>
          </a:p>
        </p:txBody>
      </p:sp>
      <p:sp>
        <p:nvSpPr>
          <p:cNvPr id="7" name="Date Placeholder 6">
            <a:extLst>
              <a:ext uri="{FF2B5EF4-FFF2-40B4-BE49-F238E27FC236}">
                <a16:creationId xmlns:a16="http://schemas.microsoft.com/office/drawing/2014/main" id="{91CE9F4F-1707-4A46-8A86-4AE03CB685E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Footer Placeholder 7">
            <a:extLst>
              <a:ext uri="{FF2B5EF4-FFF2-40B4-BE49-F238E27FC236}">
                <a16:creationId xmlns:a16="http://schemas.microsoft.com/office/drawing/2014/main" id="{C6B685EC-800E-0B4B-9AF7-63F9874B494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Slide Number Placeholder 8">
            <a:extLst>
              <a:ext uri="{FF2B5EF4-FFF2-40B4-BE49-F238E27FC236}">
                <a16:creationId xmlns:a16="http://schemas.microsoft.com/office/drawing/2014/main" id="{BD1E533D-59E2-E845-A3FA-FD5E7A34C0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439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s and Caption" preserve="1" userDrawn="1">
  <p:cSld name="Images and Caption">
    <p:spTree>
      <p:nvGrpSpPr>
        <p:cNvPr id="1" name="Shape 69"/>
        <p:cNvGrpSpPr/>
        <p:nvPr/>
      </p:nvGrpSpPr>
      <p:grpSpPr>
        <a:xfrm>
          <a:off x="0" y="0"/>
          <a:ext cx="0" cy="0"/>
          <a:chOff x="0" y="0"/>
          <a:chExt cx="0" cy="0"/>
        </a:xfrm>
      </p:grpSpPr>
      <p:pic>
        <p:nvPicPr>
          <p:cNvPr id="71" name="Google Shape;71;p13"/>
          <p:cNvPicPr preferRelativeResize="0"/>
          <p:nvPr/>
        </p:nvPicPr>
        <p:blipFill>
          <a:blip r:embed="rId2">
            <a:alphaModFix/>
          </a:blip>
          <a:stretch>
            <a:fillRect/>
          </a:stretch>
        </p:blipFill>
        <p:spPr>
          <a:xfrm>
            <a:off x="6410870" y="1339270"/>
            <a:ext cx="4955735" cy="4262865"/>
          </a:xfrm>
          <a:prstGeom prst="rect">
            <a:avLst/>
          </a:prstGeom>
          <a:noFill/>
          <a:ln>
            <a:noFill/>
          </a:ln>
        </p:spPr>
      </p:pic>
      <p:pic>
        <p:nvPicPr>
          <p:cNvPr id="72" name="Google Shape;72;p13"/>
          <p:cNvPicPr preferRelativeResize="0"/>
          <p:nvPr/>
        </p:nvPicPr>
        <p:blipFill>
          <a:blip r:embed="rId2">
            <a:alphaModFix/>
          </a:blip>
          <a:stretch>
            <a:fillRect/>
          </a:stretch>
        </p:blipFill>
        <p:spPr>
          <a:xfrm>
            <a:off x="825403" y="1339270"/>
            <a:ext cx="4955735" cy="4262865"/>
          </a:xfrm>
          <a:prstGeom prst="rect">
            <a:avLst/>
          </a:prstGeom>
          <a:noFill/>
          <a:ln>
            <a:noFill/>
          </a:ln>
        </p:spPr>
      </p:pic>
      <p:sp>
        <p:nvSpPr>
          <p:cNvPr id="2" name="Title 1">
            <a:extLst>
              <a:ext uri="{FF2B5EF4-FFF2-40B4-BE49-F238E27FC236}">
                <a16:creationId xmlns:a16="http://schemas.microsoft.com/office/drawing/2014/main" id="{CB06CF49-127F-D648-B156-4926E45D706F}"/>
              </a:ext>
            </a:extLst>
          </p:cNvPr>
          <p:cNvSpPr>
            <a:spLocks noGrp="1"/>
          </p:cNvSpPr>
          <p:nvPr>
            <p:ph type="title"/>
          </p:nvPr>
        </p:nvSpPr>
        <p:spPr>
          <a:xfrm>
            <a:off x="838200" y="5921903"/>
            <a:ext cx="10515600" cy="44080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2DDE99EF-2DD8-3642-9244-762D7335E7E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02B45DFC-198B-6A4F-B6E4-6293FFCCEC7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73B3330-668C-2B4C-949E-D219E4032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8139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E14205C-7B3C-4514-9F17-31DDEBB50C3A}"/>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Footer Placeholder 7">
            <a:extLst>
              <a:ext uri="{FF2B5EF4-FFF2-40B4-BE49-F238E27FC236}">
                <a16:creationId xmlns:a16="http://schemas.microsoft.com/office/drawing/2014/main" id="{2B555D22-AF78-4B1E-8A57-877037C9D7D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Slide Number Placeholder 8">
            <a:extLst>
              <a:ext uri="{FF2B5EF4-FFF2-40B4-BE49-F238E27FC236}">
                <a16:creationId xmlns:a16="http://schemas.microsoft.com/office/drawing/2014/main" id="{841448CF-864F-426A-9557-F62751FD5D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9667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reserve="1">
  <p:cSld name="Title Slide 1">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21" name="Google Shape;21;p3"/>
          <p:cNvSpPr txBox="1">
            <a:spLocks noGrp="1"/>
          </p:cNvSpPr>
          <p:nvPr>
            <p:ph type="ctrTitle"/>
          </p:nvPr>
        </p:nvSpPr>
        <p:spPr>
          <a:xfrm>
            <a:off x="5853200" y="1847567"/>
            <a:ext cx="5176000" cy="1828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5F7F9"/>
              </a:buClr>
              <a:buSzPts val="3500"/>
              <a:buNone/>
              <a:defRPr sz="4667">
                <a:solidFill>
                  <a:srgbClr val="F5F7F9"/>
                </a:solidFill>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22" name="Google Shape;22;p3"/>
          <p:cNvSpPr txBox="1">
            <a:spLocks noGrp="1"/>
          </p:cNvSpPr>
          <p:nvPr>
            <p:ph type="subTitle" idx="1"/>
          </p:nvPr>
        </p:nvSpPr>
        <p:spPr>
          <a:xfrm>
            <a:off x="5853200" y="4066000"/>
            <a:ext cx="4216800" cy="5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5F7F9"/>
              </a:buClr>
              <a:buSzPts val="1600"/>
              <a:buFont typeface="Lato"/>
              <a:buNone/>
              <a:defRPr b="1">
                <a:solidFill>
                  <a:srgbClr val="F5F7F9"/>
                </a:solidFill>
                <a:latin typeface="Lato"/>
                <a:ea typeface="Lato"/>
                <a:cs typeface="Lato"/>
                <a:sym typeface="Lato"/>
              </a:defRPr>
            </a:lvl1pPr>
            <a:lvl2pPr lvl="1"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2pPr>
            <a:lvl3pPr lvl="2"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3pPr>
            <a:lvl4pPr lvl="3"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4pPr>
            <a:lvl5pPr lvl="4"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5pPr>
            <a:lvl6pPr lvl="5"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6pPr>
            <a:lvl7pPr lvl="6"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7pPr>
            <a:lvl8pPr lvl="7"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8pPr>
            <a:lvl9pPr lvl="8"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9pPr>
          </a:lstStyle>
          <a:p>
            <a:endParaRPr/>
          </a:p>
        </p:txBody>
      </p:sp>
      <p:sp>
        <p:nvSpPr>
          <p:cNvPr id="23" name="Google Shape;23;p3"/>
          <p:cNvSpPr txBox="1">
            <a:spLocks noGrp="1"/>
          </p:cNvSpPr>
          <p:nvPr>
            <p:ph type="subTitle" idx="2"/>
          </p:nvPr>
        </p:nvSpPr>
        <p:spPr>
          <a:xfrm>
            <a:off x="5853200" y="4575600"/>
            <a:ext cx="2554400" cy="825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5F7F9"/>
              </a:buClr>
              <a:buSzPts val="1200"/>
              <a:buFont typeface="Lato Light"/>
              <a:buNone/>
              <a:defRPr sz="1600">
                <a:solidFill>
                  <a:srgbClr val="F5F7F9"/>
                </a:solidFill>
                <a:latin typeface="Lato Light"/>
                <a:ea typeface="Lato Light"/>
                <a:cs typeface="Lato Light"/>
                <a:sym typeface="Lato Light"/>
              </a:defRPr>
            </a:lvl1pPr>
            <a:lvl2pPr lvl="1"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2pPr>
            <a:lvl3pPr lvl="2"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3pPr>
            <a:lvl4pPr lvl="3"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4pPr>
            <a:lvl5pPr lvl="4"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5pPr>
            <a:lvl6pPr lvl="5"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6pPr>
            <a:lvl7pPr lvl="6"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7pPr>
            <a:lvl8pPr lvl="7"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8pPr>
            <a:lvl9pPr lvl="8"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9pPr>
          </a:lstStyle>
          <a:p>
            <a:endParaRPr/>
          </a:p>
        </p:txBody>
      </p:sp>
      <p:pic>
        <p:nvPicPr>
          <p:cNvPr id="24" name="Google Shape;24;p3"/>
          <p:cNvPicPr preferRelativeResize="0"/>
          <p:nvPr/>
        </p:nvPicPr>
        <p:blipFill>
          <a:blip r:embed="rId3">
            <a:alphaModFix/>
          </a:blip>
          <a:stretch>
            <a:fillRect/>
          </a:stretch>
        </p:blipFill>
        <p:spPr>
          <a:xfrm>
            <a:off x="764843" y="831280"/>
            <a:ext cx="1915388" cy="509600"/>
          </a:xfrm>
          <a:prstGeom prst="rect">
            <a:avLst/>
          </a:prstGeom>
          <a:noFill/>
          <a:ln>
            <a:noFill/>
          </a:ln>
        </p:spPr>
      </p:pic>
      <p:sp>
        <p:nvSpPr>
          <p:cNvPr id="2" name="Date Placeholder 1">
            <a:extLst>
              <a:ext uri="{FF2B5EF4-FFF2-40B4-BE49-F238E27FC236}">
                <a16:creationId xmlns:a16="http://schemas.microsoft.com/office/drawing/2014/main" id="{5066F548-5701-1E46-80A1-3D5BC5F8A7C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BFBF4AAC-84E1-5949-8061-88D17CDB85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B702D70-5529-4E46-BC3C-06BC5A3919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3856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l="13329"/>
          <a:stretch/>
        </p:blipFill>
        <p:spPr>
          <a:xfrm>
            <a:off x="0" y="2"/>
            <a:ext cx="12192000" cy="6858003"/>
          </a:xfrm>
          <a:prstGeom prst="rect">
            <a:avLst/>
          </a:prstGeom>
          <a:noFill/>
          <a:ln>
            <a:noFill/>
          </a:ln>
        </p:spPr>
      </p:pic>
      <p:sp>
        <p:nvSpPr>
          <p:cNvPr id="27" name="Google Shape;27;p4"/>
          <p:cNvSpPr txBox="1">
            <a:spLocks noGrp="1"/>
          </p:cNvSpPr>
          <p:nvPr>
            <p:ph type="ctrTitle"/>
          </p:nvPr>
        </p:nvSpPr>
        <p:spPr>
          <a:xfrm>
            <a:off x="304800" y="2264633"/>
            <a:ext cx="11617301" cy="182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5F7F9"/>
              </a:buClr>
              <a:buSzPts val="3500"/>
              <a:buNone/>
              <a:defRPr sz="4667">
                <a:solidFill>
                  <a:srgbClr val="F5F7F9"/>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28" name="Google Shape;28;p4"/>
          <p:cNvSpPr txBox="1">
            <a:spLocks noGrp="1"/>
          </p:cNvSpPr>
          <p:nvPr>
            <p:ph type="subTitle" idx="1"/>
          </p:nvPr>
        </p:nvSpPr>
        <p:spPr>
          <a:xfrm>
            <a:off x="304800" y="4506800"/>
            <a:ext cx="11582400" cy="5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5F7F9"/>
              </a:buClr>
              <a:buSzPts val="1600"/>
              <a:buFont typeface="Lato"/>
              <a:buNone/>
              <a:defRPr b="1">
                <a:solidFill>
                  <a:srgbClr val="F5F7F9"/>
                </a:solidFill>
                <a:latin typeface="Lato"/>
                <a:ea typeface="Lato"/>
                <a:cs typeface="Lato"/>
                <a:sym typeface="Lato"/>
              </a:defRPr>
            </a:lvl1pPr>
            <a:lvl2pPr lvl="1"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2pPr>
            <a:lvl3pPr lvl="2"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3pPr>
            <a:lvl4pPr lvl="3"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4pPr>
            <a:lvl5pPr lvl="4"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5pPr>
            <a:lvl6pPr lvl="5"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6pPr>
            <a:lvl7pPr lvl="6"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7pPr>
            <a:lvl8pPr lvl="7"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8pPr>
            <a:lvl9pPr lvl="8" algn="ctr" rtl="0">
              <a:lnSpc>
                <a:spcPct val="100000"/>
              </a:lnSpc>
              <a:spcBef>
                <a:spcPts val="0"/>
              </a:spcBef>
              <a:spcAft>
                <a:spcPts val="0"/>
              </a:spcAft>
              <a:buClr>
                <a:srgbClr val="F5F7F9"/>
              </a:buClr>
              <a:buSzPts val="1600"/>
              <a:buFont typeface="Lato"/>
              <a:buNone/>
              <a:defRPr sz="2133" b="1">
                <a:solidFill>
                  <a:srgbClr val="F5F7F9"/>
                </a:solidFill>
                <a:latin typeface="Lato"/>
                <a:ea typeface="Lato"/>
                <a:cs typeface="Lato"/>
                <a:sym typeface="Lato"/>
              </a:defRPr>
            </a:lvl9pPr>
          </a:lstStyle>
          <a:p>
            <a:endParaRPr/>
          </a:p>
        </p:txBody>
      </p:sp>
      <p:sp>
        <p:nvSpPr>
          <p:cNvPr id="29" name="Google Shape;29;p4"/>
          <p:cNvSpPr txBox="1">
            <a:spLocks noGrp="1"/>
          </p:cNvSpPr>
          <p:nvPr>
            <p:ph type="subTitle" idx="2"/>
          </p:nvPr>
        </p:nvSpPr>
        <p:spPr>
          <a:xfrm>
            <a:off x="304800" y="5016400"/>
            <a:ext cx="11582400" cy="825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F5F7F9"/>
              </a:buClr>
              <a:buSzPts val="1200"/>
              <a:buFont typeface="Lato Light"/>
              <a:buNone/>
              <a:defRPr sz="1600">
                <a:solidFill>
                  <a:srgbClr val="F5F7F9"/>
                </a:solidFill>
                <a:latin typeface="Lato Light"/>
                <a:ea typeface="Lato Light"/>
                <a:cs typeface="Lato Light"/>
                <a:sym typeface="Lato Light"/>
              </a:defRPr>
            </a:lvl1pPr>
            <a:lvl2pPr lvl="1"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2pPr>
            <a:lvl3pPr lvl="2"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3pPr>
            <a:lvl4pPr lvl="3"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4pPr>
            <a:lvl5pPr lvl="4"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5pPr>
            <a:lvl6pPr lvl="5"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6pPr>
            <a:lvl7pPr lvl="6"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7pPr>
            <a:lvl8pPr lvl="7"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8pPr>
            <a:lvl9pPr lvl="8" algn="ctr" rtl="0">
              <a:lnSpc>
                <a:spcPct val="115000"/>
              </a:lnSpc>
              <a:spcBef>
                <a:spcPts val="0"/>
              </a:spcBef>
              <a:spcAft>
                <a:spcPts val="0"/>
              </a:spcAft>
              <a:buClr>
                <a:srgbClr val="F5F7F9"/>
              </a:buClr>
              <a:buSzPts val="1600"/>
              <a:buFont typeface="Lato Light"/>
              <a:buNone/>
              <a:defRPr sz="2133">
                <a:solidFill>
                  <a:srgbClr val="F5F7F9"/>
                </a:solidFill>
                <a:latin typeface="Lato Light"/>
                <a:ea typeface="Lato Light"/>
                <a:cs typeface="Lato Light"/>
                <a:sym typeface="Lato Light"/>
              </a:defRPr>
            </a:lvl9pPr>
          </a:lstStyle>
          <a:p>
            <a:endParaRPr/>
          </a:p>
        </p:txBody>
      </p:sp>
      <p:pic>
        <p:nvPicPr>
          <p:cNvPr id="30" name="Google Shape;30;p4"/>
          <p:cNvPicPr preferRelativeResize="0"/>
          <p:nvPr/>
        </p:nvPicPr>
        <p:blipFill>
          <a:blip r:embed="rId3">
            <a:alphaModFix/>
          </a:blip>
          <a:stretch>
            <a:fillRect/>
          </a:stretch>
        </p:blipFill>
        <p:spPr>
          <a:xfrm>
            <a:off x="5138311" y="831280"/>
            <a:ext cx="1915388" cy="509600"/>
          </a:xfrm>
          <a:prstGeom prst="rect">
            <a:avLst/>
          </a:prstGeom>
          <a:noFill/>
          <a:ln>
            <a:noFill/>
          </a:ln>
        </p:spPr>
      </p:pic>
      <p:sp>
        <p:nvSpPr>
          <p:cNvPr id="4" name="Date Placeholder 3">
            <a:extLst>
              <a:ext uri="{FF2B5EF4-FFF2-40B4-BE49-F238E27FC236}">
                <a16:creationId xmlns:a16="http://schemas.microsoft.com/office/drawing/2014/main" id="{53A19954-E9EB-0649-A903-3185A0A4439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371E2DF-A7F2-CA4C-98A7-0DB670926A3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62669888-8615-5144-A17C-7B029DF4E2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20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Filler / Breaker 1" type="secHead" preserve="1">
  <p:cSld name="Section Filler / Breaker 1">
    <p:spTree>
      <p:nvGrpSpPr>
        <p:cNvPr id="1" name="Shape 31"/>
        <p:cNvGrpSpPr/>
        <p:nvPr/>
      </p:nvGrpSpPr>
      <p:grpSpPr>
        <a:xfrm>
          <a:off x="0" y="0"/>
          <a:ext cx="0" cy="0"/>
          <a:chOff x="0" y="0"/>
          <a:chExt cx="0" cy="0"/>
        </a:xfrm>
      </p:grpSpPr>
      <p:sp>
        <p:nvSpPr>
          <p:cNvPr id="32" name="Google Shape;32;p5"/>
          <p:cNvSpPr/>
          <p:nvPr/>
        </p:nvSpPr>
        <p:spPr>
          <a:xfrm>
            <a:off x="12533" y="-167"/>
            <a:ext cx="12192000" cy="6858000"/>
          </a:xfrm>
          <a:prstGeom prst="rect">
            <a:avLst/>
          </a:prstGeom>
          <a:solidFill>
            <a:srgbClr val="08559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5"/>
          <p:cNvSpPr txBox="1">
            <a:spLocks noGrp="1"/>
          </p:cNvSpPr>
          <p:nvPr>
            <p:ph type="title"/>
          </p:nvPr>
        </p:nvSpPr>
        <p:spPr>
          <a:xfrm>
            <a:off x="304800" y="2867800"/>
            <a:ext cx="11582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5F7F9"/>
              </a:buClr>
              <a:buSzPts val="3600"/>
              <a:buNone/>
              <a:defRPr sz="4800">
                <a:solidFill>
                  <a:srgbClr val="F5F7F9"/>
                </a:solidFill>
              </a:defRPr>
            </a:lvl1pPr>
            <a:lvl2pPr lvl="1" algn="ctr">
              <a:spcBef>
                <a:spcPts val="0"/>
              </a:spcBef>
              <a:spcAft>
                <a:spcPts val="0"/>
              </a:spcAft>
              <a:buClr>
                <a:srgbClr val="F5F7F9"/>
              </a:buClr>
              <a:buSzPts val="3600"/>
              <a:buNone/>
              <a:defRPr sz="4800">
                <a:solidFill>
                  <a:srgbClr val="F5F7F9"/>
                </a:solidFill>
              </a:defRPr>
            </a:lvl2pPr>
            <a:lvl3pPr lvl="2" algn="ctr">
              <a:spcBef>
                <a:spcPts val="0"/>
              </a:spcBef>
              <a:spcAft>
                <a:spcPts val="0"/>
              </a:spcAft>
              <a:buClr>
                <a:srgbClr val="F5F7F9"/>
              </a:buClr>
              <a:buSzPts val="3600"/>
              <a:buNone/>
              <a:defRPr sz="4800">
                <a:solidFill>
                  <a:srgbClr val="F5F7F9"/>
                </a:solidFill>
              </a:defRPr>
            </a:lvl3pPr>
            <a:lvl4pPr lvl="3" algn="ctr">
              <a:spcBef>
                <a:spcPts val="0"/>
              </a:spcBef>
              <a:spcAft>
                <a:spcPts val="0"/>
              </a:spcAft>
              <a:buClr>
                <a:srgbClr val="F5F7F9"/>
              </a:buClr>
              <a:buSzPts val="3600"/>
              <a:buNone/>
              <a:defRPr sz="4800">
                <a:solidFill>
                  <a:srgbClr val="F5F7F9"/>
                </a:solidFill>
              </a:defRPr>
            </a:lvl4pPr>
            <a:lvl5pPr lvl="4" algn="ctr">
              <a:spcBef>
                <a:spcPts val="0"/>
              </a:spcBef>
              <a:spcAft>
                <a:spcPts val="0"/>
              </a:spcAft>
              <a:buClr>
                <a:srgbClr val="F5F7F9"/>
              </a:buClr>
              <a:buSzPts val="3600"/>
              <a:buNone/>
              <a:defRPr sz="4800">
                <a:solidFill>
                  <a:srgbClr val="F5F7F9"/>
                </a:solidFill>
              </a:defRPr>
            </a:lvl5pPr>
            <a:lvl6pPr lvl="5" algn="ctr">
              <a:spcBef>
                <a:spcPts val="0"/>
              </a:spcBef>
              <a:spcAft>
                <a:spcPts val="0"/>
              </a:spcAft>
              <a:buClr>
                <a:srgbClr val="F5F7F9"/>
              </a:buClr>
              <a:buSzPts val="3600"/>
              <a:buNone/>
              <a:defRPr sz="4800">
                <a:solidFill>
                  <a:srgbClr val="F5F7F9"/>
                </a:solidFill>
              </a:defRPr>
            </a:lvl6pPr>
            <a:lvl7pPr lvl="6" algn="ctr">
              <a:spcBef>
                <a:spcPts val="0"/>
              </a:spcBef>
              <a:spcAft>
                <a:spcPts val="0"/>
              </a:spcAft>
              <a:buClr>
                <a:srgbClr val="F5F7F9"/>
              </a:buClr>
              <a:buSzPts val="3600"/>
              <a:buNone/>
              <a:defRPr sz="4800">
                <a:solidFill>
                  <a:srgbClr val="F5F7F9"/>
                </a:solidFill>
              </a:defRPr>
            </a:lvl7pPr>
            <a:lvl8pPr lvl="7" algn="ctr">
              <a:spcBef>
                <a:spcPts val="0"/>
              </a:spcBef>
              <a:spcAft>
                <a:spcPts val="0"/>
              </a:spcAft>
              <a:buClr>
                <a:srgbClr val="F5F7F9"/>
              </a:buClr>
              <a:buSzPts val="3600"/>
              <a:buNone/>
              <a:defRPr sz="4800">
                <a:solidFill>
                  <a:srgbClr val="F5F7F9"/>
                </a:solidFill>
              </a:defRPr>
            </a:lvl8pPr>
            <a:lvl9pPr lvl="8" algn="ctr">
              <a:spcBef>
                <a:spcPts val="0"/>
              </a:spcBef>
              <a:spcAft>
                <a:spcPts val="0"/>
              </a:spcAft>
              <a:buClr>
                <a:srgbClr val="F5F7F9"/>
              </a:buClr>
              <a:buSzPts val="3600"/>
              <a:buNone/>
              <a:defRPr sz="4800">
                <a:solidFill>
                  <a:srgbClr val="F5F7F9"/>
                </a:solidFill>
              </a:defRPr>
            </a:lvl9pPr>
          </a:lstStyle>
          <a:p>
            <a:endParaRPr/>
          </a:p>
        </p:txBody>
      </p:sp>
      <p:sp>
        <p:nvSpPr>
          <p:cNvPr id="2" name="Date Placeholder 1">
            <a:extLst>
              <a:ext uri="{FF2B5EF4-FFF2-40B4-BE49-F238E27FC236}">
                <a16:creationId xmlns:a16="http://schemas.microsoft.com/office/drawing/2014/main" id="{A38F1CD5-EC33-E249-83AE-7B1F0CF6336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ED19394C-F8EB-0C43-925A-9413408E517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877429D-48EE-7A46-855B-F09B243C1D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5025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Filler / Breaker 2" preserve="1">
  <p:cSld name="Section Filler / Breaker 2">
    <p:spTree>
      <p:nvGrpSpPr>
        <p:cNvPr id="1" name="Shape 34"/>
        <p:cNvGrpSpPr/>
        <p:nvPr/>
      </p:nvGrpSpPr>
      <p:grpSpPr>
        <a:xfrm>
          <a:off x="0" y="0"/>
          <a:ext cx="0" cy="0"/>
          <a:chOff x="0" y="0"/>
          <a:chExt cx="0" cy="0"/>
        </a:xfrm>
      </p:grpSpPr>
      <p:sp>
        <p:nvSpPr>
          <p:cNvPr id="35" name="Google Shape;35;p6"/>
          <p:cNvSpPr/>
          <p:nvPr/>
        </p:nvSpPr>
        <p:spPr>
          <a:xfrm>
            <a:off x="125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6"/>
          <p:cNvSpPr txBox="1">
            <a:spLocks noGrp="1"/>
          </p:cNvSpPr>
          <p:nvPr>
            <p:ph type="title"/>
          </p:nvPr>
        </p:nvSpPr>
        <p:spPr>
          <a:xfrm>
            <a:off x="304800" y="2867800"/>
            <a:ext cx="11582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Clr>
                <a:srgbClr val="607E8C"/>
              </a:buClr>
              <a:buSzPts val="3600"/>
              <a:buNone/>
              <a:defRPr sz="4800">
                <a:solidFill>
                  <a:srgbClr val="607E8C"/>
                </a:solidFill>
              </a:defRPr>
            </a:lvl2pPr>
            <a:lvl3pPr lvl="2" algn="ctr" rtl="0">
              <a:spcBef>
                <a:spcPts val="0"/>
              </a:spcBef>
              <a:spcAft>
                <a:spcPts val="0"/>
              </a:spcAft>
              <a:buClr>
                <a:srgbClr val="607E8C"/>
              </a:buClr>
              <a:buSzPts val="3600"/>
              <a:buNone/>
              <a:defRPr sz="4800">
                <a:solidFill>
                  <a:srgbClr val="607E8C"/>
                </a:solidFill>
              </a:defRPr>
            </a:lvl3pPr>
            <a:lvl4pPr lvl="3" algn="ctr" rtl="0">
              <a:spcBef>
                <a:spcPts val="0"/>
              </a:spcBef>
              <a:spcAft>
                <a:spcPts val="0"/>
              </a:spcAft>
              <a:buClr>
                <a:srgbClr val="607E8C"/>
              </a:buClr>
              <a:buSzPts val="3600"/>
              <a:buNone/>
              <a:defRPr sz="4800">
                <a:solidFill>
                  <a:srgbClr val="607E8C"/>
                </a:solidFill>
              </a:defRPr>
            </a:lvl4pPr>
            <a:lvl5pPr lvl="4" algn="ctr" rtl="0">
              <a:spcBef>
                <a:spcPts val="0"/>
              </a:spcBef>
              <a:spcAft>
                <a:spcPts val="0"/>
              </a:spcAft>
              <a:buClr>
                <a:srgbClr val="607E8C"/>
              </a:buClr>
              <a:buSzPts val="3600"/>
              <a:buNone/>
              <a:defRPr sz="4800">
                <a:solidFill>
                  <a:srgbClr val="607E8C"/>
                </a:solidFill>
              </a:defRPr>
            </a:lvl5pPr>
            <a:lvl6pPr lvl="5" algn="ctr" rtl="0">
              <a:spcBef>
                <a:spcPts val="0"/>
              </a:spcBef>
              <a:spcAft>
                <a:spcPts val="0"/>
              </a:spcAft>
              <a:buClr>
                <a:srgbClr val="607E8C"/>
              </a:buClr>
              <a:buSzPts val="3600"/>
              <a:buNone/>
              <a:defRPr sz="4800">
                <a:solidFill>
                  <a:srgbClr val="607E8C"/>
                </a:solidFill>
              </a:defRPr>
            </a:lvl6pPr>
            <a:lvl7pPr lvl="6" algn="ctr" rtl="0">
              <a:spcBef>
                <a:spcPts val="0"/>
              </a:spcBef>
              <a:spcAft>
                <a:spcPts val="0"/>
              </a:spcAft>
              <a:buClr>
                <a:srgbClr val="607E8C"/>
              </a:buClr>
              <a:buSzPts val="3600"/>
              <a:buNone/>
              <a:defRPr sz="4800">
                <a:solidFill>
                  <a:srgbClr val="607E8C"/>
                </a:solidFill>
              </a:defRPr>
            </a:lvl7pPr>
            <a:lvl8pPr lvl="7" algn="ctr" rtl="0">
              <a:spcBef>
                <a:spcPts val="0"/>
              </a:spcBef>
              <a:spcAft>
                <a:spcPts val="0"/>
              </a:spcAft>
              <a:buClr>
                <a:srgbClr val="607E8C"/>
              </a:buClr>
              <a:buSzPts val="3600"/>
              <a:buNone/>
              <a:defRPr sz="4800">
                <a:solidFill>
                  <a:srgbClr val="607E8C"/>
                </a:solidFill>
              </a:defRPr>
            </a:lvl8pPr>
            <a:lvl9pPr lvl="8" algn="ctr" rtl="0">
              <a:spcBef>
                <a:spcPts val="0"/>
              </a:spcBef>
              <a:spcAft>
                <a:spcPts val="0"/>
              </a:spcAft>
              <a:buClr>
                <a:srgbClr val="607E8C"/>
              </a:buClr>
              <a:buSzPts val="3600"/>
              <a:buNone/>
              <a:defRPr sz="4800">
                <a:solidFill>
                  <a:srgbClr val="607E8C"/>
                </a:solidFill>
              </a:defRPr>
            </a:lvl9pPr>
          </a:lstStyle>
          <a:p>
            <a:endParaRPr dirty="0"/>
          </a:p>
        </p:txBody>
      </p:sp>
      <p:sp>
        <p:nvSpPr>
          <p:cNvPr id="2" name="Date Placeholder 1">
            <a:extLst>
              <a:ext uri="{FF2B5EF4-FFF2-40B4-BE49-F238E27FC236}">
                <a16:creationId xmlns:a16="http://schemas.microsoft.com/office/drawing/2014/main" id="{72CAFF3C-0F4F-CA46-8273-0AACAAF02762}"/>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F2317398-2F2B-AA4E-BA95-D95E53941F6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A37588DB-308D-414F-85F4-9981A3F27B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5028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CB13B3-6183-E54D-9C3E-60F7B321512A}"/>
              </a:ext>
            </a:extLst>
          </p:cNvPr>
          <p:cNvSpPr>
            <a:spLocks noGrp="1"/>
          </p:cNvSpPr>
          <p:nvPr>
            <p:ph type="body" sz="quarter" idx="10"/>
          </p:nvPr>
        </p:nvSpPr>
        <p:spPr>
          <a:xfrm>
            <a:off x="838200" y="1676404"/>
            <a:ext cx="10515600" cy="45720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0DFD24A8-C957-614A-85CD-A4F970A68CCD}"/>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0AB73B65-F1BF-D249-81FD-E18ADAB6BF7C}"/>
              </a:ext>
            </a:extLst>
          </p:cNvPr>
          <p:cNvSpPr>
            <a:spLocks noGrp="1"/>
          </p:cNvSpPr>
          <p:nvPr>
            <p:ph type="dt" sz="half"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3" name="Footer Placeholder 12">
            <a:extLst>
              <a:ext uri="{FF2B5EF4-FFF2-40B4-BE49-F238E27FC236}">
                <a16:creationId xmlns:a16="http://schemas.microsoft.com/office/drawing/2014/main" id="{345DC5DD-71AE-654B-B52E-3F656DB348F9}"/>
              </a:ext>
            </a:extLst>
          </p:cNvPr>
          <p:cNvSpPr>
            <a:spLocks noGrp="1"/>
          </p:cNvSpPr>
          <p:nvPr>
            <p:ph type="ftr"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4" name="Slide Number Placeholder 13">
            <a:extLst>
              <a:ext uri="{FF2B5EF4-FFF2-40B4-BE49-F238E27FC236}">
                <a16:creationId xmlns:a16="http://schemas.microsoft.com/office/drawing/2014/main" id="{35E3D64E-50D9-A447-B468-AA083E6067B4}"/>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4664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bullets" preserve="1" userDrawn="1">
  <p:cSld name="Title and two bullets">
    <p:spTree>
      <p:nvGrpSpPr>
        <p:cNvPr id="1" name="Shape 40"/>
        <p:cNvGrpSpPr/>
        <p:nvPr/>
      </p:nvGrpSpPr>
      <p:grpSpPr>
        <a:xfrm>
          <a:off x="0" y="0"/>
          <a:ext cx="0" cy="0"/>
          <a:chOff x="0" y="0"/>
          <a:chExt cx="0" cy="0"/>
        </a:xfrm>
      </p:grpSpPr>
      <p:sp>
        <p:nvSpPr>
          <p:cNvPr id="7" name="Title 6">
            <a:extLst>
              <a:ext uri="{FF2B5EF4-FFF2-40B4-BE49-F238E27FC236}">
                <a16:creationId xmlns:a16="http://schemas.microsoft.com/office/drawing/2014/main" id="{36A3D7A3-A27E-5843-97CC-4CBBB0388391}"/>
              </a:ext>
            </a:extLst>
          </p:cNvPr>
          <p:cNvSpPr>
            <a:spLocks noGrp="1"/>
          </p:cNvSpPr>
          <p:nvPr>
            <p:ph type="title"/>
          </p:nvPr>
        </p:nvSpPr>
        <p:spPr/>
        <p:txBody>
          <a:bodyPr/>
          <a:lstStyle/>
          <a:p>
            <a:r>
              <a:rPr lang="en-US"/>
              <a:t>Click to edit Master title style</a:t>
            </a:r>
          </a:p>
        </p:txBody>
      </p:sp>
      <p:sp>
        <p:nvSpPr>
          <p:cNvPr id="10" name="Text Placeholder 9">
            <a:extLst>
              <a:ext uri="{FF2B5EF4-FFF2-40B4-BE49-F238E27FC236}">
                <a16:creationId xmlns:a16="http://schemas.microsoft.com/office/drawing/2014/main" id="{68603AA8-0D68-A94D-9979-E47D64E6B498}"/>
              </a:ext>
            </a:extLst>
          </p:cNvPr>
          <p:cNvSpPr>
            <a:spLocks noGrp="1"/>
          </p:cNvSpPr>
          <p:nvPr>
            <p:ph type="body" sz="quarter" idx="10"/>
          </p:nvPr>
        </p:nvSpPr>
        <p:spPr>
          <a:xfrm>
            <a:off x="838200" y="1676400"/>
            <a:ext cx="5257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1C3F1FB-53B1-A549-B40D-5E2FB997C87A}"/>
              </a:ext>
            </a:extLst>
          </p:cNvPr>
          <p:cNvSpPr>
            <a:spLocks noGrp="1"/>
          </p:cNvSpPr>
          <p:nvPr>
            <p:ph type="body" sz="quarter" idx="11"/>
          </p:nvPr>
        </p:nvSpPr>
        <p:spPr>
          <a:xfrm>
            <a:off x="6096000" y="1676400"/>
            <a:ext cx="5257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0E652BF9-4C24-8F4F-BB39-F5C5820B1F12}"/>
              </a:ext>
            </a:extLst>
          </p:cNvPr>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4" name="Footer Placeholder 13">
            <a:extLst>
              <a:ext uri="{FF2B5EF4-FFF2-40B4-BE49-F238E27FC236}">
                <a16:creationId xmlns:a16="http://schemas.microsoft.com/office/drawing/2014/main" id="{084CA210-EF5B-3048-BF5E-34E39AD7F725}"/>
              </a:ext>
            </a:extLst>
          </p:cNvPr>
          <p:cNvSpPr>
            <a:spLocks noGrp="1"/>
          </p:cNvSpPr>
          <p:nvPr>
            <p:ph type="ftr"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5" name="Slide Number Placeholder 14">
            <a:extLst>
              <a:ext uri="{FF2B5EF4-FFF2-40B4-BE49-F238E27FC236}">
                <a16:creationId xmlns:a16="http://schemas.microsoft.com/office/drawing/2014/main" id="{AFD53F8A-DEED-5842-9D36-BA8D7E9A5753}"/>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0361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 &amp; Image" preserve="1" userDrawn="1">
  <p:cSld name="Title, Bullet &amp; Image">
    <p:spTree>
      <p:nvGrpSpPr>
        <p:cNvPr id="1" name="Shape 44"/>
        <p:cNvGrpSpPr/>
        <p:nvPr/>
      </p:nvGrpSpPr>
      <p:grpSpPr>
        <a:xfrm>
          <a:off x="0" y="0"/>
          <a:ext cx="0" cy="0"/>
          <a:chOff x="0" y="0"/>
          <a:chExt cx="0" cy="0"/>
        </a:xfrm>
      </p:grpSpPr>
      <p:sp>
        <p:nvSpPr>
          <p:cNvPr id="6" name="Title 5">
            <a:extLst>
              <a:ext uri="{FF2B5EF4-FFF2-40B4-BE49-F238E27FC236}">
                <a16:creationId xmlns:a16="http://schemas.microsoft.com/office/drawing/2014/main" id="{A3F7FB4B-DF43-1144-86D3-FFFA61C50F4A}"/>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BA06AEAD-77F3-4B42-B342-9307E2054743}"/>
              </a:ext>
            </a:extLst>
          </p:cNvPr>
          <p:cNvSpPr>
            <a:spLocks noGrp="1"/>
          </p:cNvSpPr>
          <p:nvPr>
            <p:ph type="body" sz="quarter" idx="10"/>
          </p:nvPr>
        </p:nvSpPr>
        <p:spPr>
          <a:xfrm>
            <a:off x="838201" y="1676400"/>
            <a:ext cx="4962307" cy="457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209F543-F94C-9647-9672-4A684BC91B47}"/>
              </a:ext>
            </a:extLst>
          </p:cNvPr>
          <p:cNvSpPr>
            <a:spLocks noGrp="1"/>
          </p:cNvSpPr>
          <p:nvPr>
            <p:ph type="pic" sz="quarter" idx="11"/>
          </p:nvPr>
        </p:nvSpPr>
        <p:spPr>
          <a:xfrm>
            <a:off x="6096000" y="1676400"/>
            <a:ext cx="5257800" cy="4572000"/>
          </a:xfrm>
          <a:prstGeom prst="rect">
            <a:avLst/>
          </a:prstGeom>
        </p:spPr>
        <p:txBody>
          <a:bodyPr/>
          <a:lstStyle/>
          <a:p>
            <a:endParaRPr lang="en-US" dirty="0"/>
          </a:p>
        </p:txBody>
      </p:sp>
      <p:sp>
        <p:nvSpPr>
          <p:cNvPr id="11" name="Date Placeholder 10">
            <a:extLst>
              <a:ext uri="{FF2B5EF4-FFF2-40B4-BE49-F238E27FC236}">
                <a16:creationId xmlns:a16="http://schemas.microsoft.com/office/drawing/2014/main" id="{DD5C653F-72FF-DB44-983E-CA73E0DE238D}"/>
              </a:ext>
            </a:extLst>
          </p:cNvPr>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2" name="Footer Placeholder 11">
            <a:extLst>
              <a:ext uri="{FF2B5EF4-FFF2-40B4-BE49-F238E27FC236}">
                <a16:creationId xmlns:a16="http://schemas.microsoft.com/office/drawing/2014/main" id="{4F0643E8-C787-0943-8A50-861685B90C6D}"/>
              </a:ext>
            </a:extLst>
          </p:cNvPr>
          <p:cNvSpPr>
            <a:spLocks noGrp="1"/>
          </p:cNvSpPr>
          <p:nvPr>
            <p:ph type="ftr"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3" name="Slide Number Placeholder 12">
            <a:extLst>
              <a:ext uri="{FF2B5EF4-FFF2-40B4-BE49-F238E27FC236}">
                <a16:creationId xmlns:a16="http://schemas.microsoft.com/office/drawing/2014/main" id="{427E4527-8865-AC47-B62C-4C68B9B1F5EB}"/>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9702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Images &amp; Label 1" preserve="1" userDrawn="1">
  <p:cSld name="Title, Images &amp; Label 1">
    <p:spTree>
      <p:nvGrpSpPr>
        <p:cNvPr id="1" name="Shape 48"/>
        <p:cNvGrpSpPr/>
        <p:nvPr/>
      </p:nvGrpSpPr>
      <p:grpSpPr>
        <a:xfrm>
          <a:off x="0" y="0"/>
          <a:ext cx="0" cy="0"/>
          <a:chOff x="0" y="0"/>
          <a:chExt cx="0" cy="0"/>
        </a:xfrm>
      </p:grpSpPr>
      <p:sp>
        <p:nvSpPr>
          <p:cNvPr id="54" name="Google Shape;54;p10"/>
          <p:cNvSpPr txBox="1"/>
          <p:nvPr/>
        </p:nvSpPr>
        <p:spPr>
          <a:xfrm>
            <a:off x="6927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dirty="0">
              <a:ln>
                <a:noFill/>
              </a:ln>
              <a:solidFill>
                <a:srgbClr val="607E8C"/>
              </a:solidFill>
              <a:effectLst/>
              <a:uLnTx/>
              <a:uFillTx/>
              <a:latin typeface="Lato Light"/>
              <a:ea typeface="Lato Light"/>
              <a:cs typeface="Lato Light"/>
              <a:sym typeface="Lato Light"/>
            </a:endParaRPr>
          </a:p>
        </p:txBody>
      </p:sp>
      <p:sp>
        <p:nvSpPr>
          <p:cNvPr id="55" name="Google Shape;55;p10"/>
          <p:cNvSpPr txBox="1"/>
          <p:nvPr/>
        </p:nvSpPr>
        <p:spPr>
          <a:xfrm>
            <a:off x="33385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56" name="Google Shape;56;p10"/>
          <p:cNvSpPr txBox="1"/>
          <p:nvPr/>
        </p:nvSpPr>
        <p:spPr>
          <a:xfrm>
            <a:off x="59843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57" name="Google Shape;57;p10"/>
          <p:cNvSpPr txBox="1"/>
          <p:nvPr/>
        </p:nvSpPr>
        <p:spPr>
          <a:xfrm>
            <a:off x="8630133" y="4850800"/>
            <a:ext cx="2496800"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a:ln>
                  <a:noFill/>
                </a:ln>
                <a:solidFill>
                  <a:srgbClr val="607E8C"/>
                </a:solidFill>
                <a:effectLst/>
                <a:uLnTx/>
                <a:uFillTx/>
                <a:latin typeface="Lato Light"/>
                <a:ea typeface="Lato Light"/>
                <a:cs typeface="Lato Light"/>
                <a:sym typeface="Lato Light"/>
              </a:rPr>
              <a:t>Labe or Info about image</a:t>
            </a:r>
            <a:endParaRPr kumimoji="0" sz="1067" b="0" i="0" u="none" strike="noStrike" kern="0" cap="none" spc="0" normalizeH="0" baseline="0" noProof="0">
              <a:ln>
                <a:noFill/>
              </a:ln>
              <a:solidFill>
                <a:srgbClr val="607E8C"/>
              </a:solidFill>
              <a:effectLst/>
              <a:uLnTx/>
              <a:uFillTx/>
              <a:latin typeface="Lato Light"/>
              <a:ea typeface="Lato Light"/>
              <a:cs typeface="Lato Light"/>
              <a:sym typeface="Lato Light"/>
            </a:endParaRPr>
          </a:p>
        </p:txBody>
      </p:sp>
      <p:sp>
        <p:nvSpPr>
          <p:cNvPr id="5" name="Title 4">
            <a:extLst>
              <a:ext uri="{FF2B5EF4-FFF2-40B4-BE49-F238E27FC236}">
                <a16:creationId xmlns:a16="http://schemas.microsoft.com/office/drawing/2014/main" id="{ADCB8992-E724-EE4F-88B0-420CC464824C}"/>
              </a:ext>
            </a:extLst>
          </p:cNvPr>
          <p:cNvSpPr>
            <a:spLocks noGrp="1"/>
          </p:cNvSpPr>
          <p:nvPr>
            <p:ph type="title"/>
          </p:nvPr>
        </p:nvSpPr>
        <p:spPr/>
        <p:txBody>
          <a:bodyPr/>
          <a:lstStyle/>
          <a:p>
            <a:r>
              <a:rPr lang="en-US"/>
              <a:t>Click to edit Master title style</a:t>
            </a:r>
          </a:p>
        </p:txBody>
      </p:sp>
      <p:sp>
        <p:nvSpPr>
          <p:cNvPr id="17" name="Picture Placeholder 6">
            <a:extLst>
              <a:ext uri="{FF2B5EF4-FFF2-40B4-BE49-F238E27FC236}">
                <a16:creationId xmlns:a16="http://schemas.microsoft.com/office/drawing/2014/main" id="{4DE91E58-3BC0-F344-8DE3-D7EF88EABC25}"/>
              </a:ext>
            </a:extLst>
          </p:cNvPr>
          <p:cNvSpPr>
            <a:spLocks noGrp="1"/>
          </p:cNvSpPr>
          <p:nvPr>
            <p:ph type="pic" sz="quarter" idx="10"/>
          </p:nvPr>
        </p:nvSpPr>
        <p:spPr>
          <a:xfrm>
            <a:off x="838202" y="2269034"/>
            <a:ext cx="2705100" cy="2302966"/>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D5911CCC-E7FF-CA40-A97C-6F0225C16A69}"/>
              </a:ext>
            </a:extLst>
          </p:cNvPr>
          <p:cNvSpPr>
            <a:spLocks noGrp="1"/>
          </p:cNvSpPr>
          <p:nvPr>
            <p:ph type="pic" sz="quarter" idx="11"/>
          </p:nvPr>
        </p:nvSpPr>
        <p:spPr>
          <a:xfrm>
            <a:off x="3557262" y="2275335"/>
            <a:ext cx="2538740" cy="2302966"/>
          </a:xfrm>
          <a:prstGeom prst="rect">
            <a:avLst/>
          </a:prstGeom>
        </p:spPr>
        <p:txBody>
          <a:bodyPr/>
          <a:lstStyle/>
          <a:p>
            <a:endParaRPr lang="en-US"/>
          </a:p>
        </p:txBody>
      </p:sp>
      <p:sp>
        <p:nvSpPr>
          <p:cNvPr id="19" name="Picture Placeholder 6">
            <a:extLst>
              <a:ext uri="{FF2B5EF4-FFF2-40B4-BE49-F238E27FC236}">
                <a16:creationId xmlns:a16="http://schemas.microsoft.com/office/drawing/2014/main" id="{2CC58F52-09AA-7F42-ABB5-D8E12502E4E1}"/>
              </a:ext>
            </a:extLst>
          </p:cNvPr>
          <p:cNvSpPr>
            <a:spLocks noGrp="1"/>
          </p:cNvSpPr>
          <p:nvPr>
            <p:ph type="pic" sz="quarter" idx="12"/>
          </p:nvPr>
        </p:nvSpPr>
        <p:spPr>
          <a:xfrm>
            <a:off x="6109960" y="2274656"/>
            <a:ext cx="2667000" cy="2302966"/>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504941FE-63FA-B345-AE72-EADF7E964016}"/>
              </a:ext>
            </a:extLst>
          </p:cNvPr>
          <p:cNvSpPr>
            <a:spLocks noGrp="1"/>
          </p:cNvSpPr>
          <p:nvPr>
            <p:ph type="pic" sz="quarter" idx="13"/>
          </p:nvPr>
        </p:nvSpPr>
        <p:spPr>
          <a:xfrm>
            <a:off x="8776960" y="2269034"/>
            <a:ext cx="2576840" cy="2302966"/>
          </a:xfrm>
          <a:prstGeom prst="rect">
            <a:avLst/>
          </a:prstGeom>
        </p:spPr>
        <p:txBody>
          <a:bodyPr/>
          <a:lstStyle/>
          <a:p>
            <a:endParaRPr lang="en-US"/>
          </a:p>
        </p:txBody>
      </p:sp>
      <p:sp>
        <p:nvSpPr>
          <p:cNvPr id="10" name="Date Placeholder 9">
            <a:extLst>
              <a:ext uri="{FF2B5EF4-FFF2-40B4-BE49-F238E27FC236}">
                <a16:creationId xmlns:a16="http://schemas.microsoft.com/office/drawing/2014/main" id="{C44EFB4F-CD24-BC43-8A5E-A22A2C89DACB}"/>
              </a:ext>
            </a:extLst>
          </p:cNvPr>
          <p:cNvSpPr>
            <a:spLocks noGrp="1"/>
          </p:cNvSpPr>
          <p:nvPr>
            <p:ph type="dt" sz="half"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1" name="Footer Placeholder 10">
            <a:extLst>
              <a:ext uri="{FF2B5EF4-FFF2-40B4-BE49-F238E27FC236}">
                <a16:creationId xmlns:a16="http://schemas.microsoft.com/office/drawing/2014/main" id="{8AE77A66-6237-D84F-8CCF-CA0220607D68}"/>
              </a:ext>
            </a:extLst>
          </p:cNvPr>
          <p:cNvSpPr>
            <a:spLocks noGrp="1"/>
          </p:cNvSpPr>
          <p:nvPr>
            <p:ph type="ftr"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2" name="Slide Number Placeholder 11">
            <a:extLst>
              <a:ext uri="{FF2B5EF4-FFF2-40B4-BE49-F238E27FC236}">
                <a16:creationId xmlns:a16="http://schemas.microsoft.com/office/drawing/2014/main" id="{A021DDBA-1CD5-0E42-83E4-EB7A4B4EA1A0}"/>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EEEEE">
                  <a:lumMod val="75000"/>
                </a:srgbClr>
              </a:solidFill>
              <a:effectLst/>
              <a:uLnTx/>
              <a:uFillTx/>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0173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p:nvPr/>
        </p:nvSpPr>
        <p:spPr>
          <a:xfrm>
            <a:off x="8900733" y="239300"/>
            <a:ext cx="2094000" cy="440800"/>
          </a:xfrm>
          <a:prstGeom prst="rect">
            <a:avLst/>
          </a:prstGeom>
          <a:noFill/>
          <a:ln>
            <a:noFill/>
          </a:ln>
        </p:spPr>
        <p:txBody>
          <a:bodyPr spcFirstLastPara="1" wrap="square" lIns="121900" tIns="121900" rIns="121900" bIns="121900" anchor="ctr" anchorCtr="0">
            <a:noAutofit/>
          </a:bodyPr>
          <a:lstStyle/>
          <a:p>
            <a:pPr marL="0" marR="0" lvl="0" indent="0" algn="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rPr>
              <a:t>Brad</a:t>
            </a:r>
            <a:r>
              <a:rPr kumimoji="0" lang="en-US"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rPr>
              <a:t>ley</a:t>
            </a:r>
            <a:r>
              <a:rPr kumimoji="0" lang="en"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rPr>
              <a:t> Spengler</a:t>
            </a:r>
          </a:p>
          <a:p>
            <a:pPr marL="0" marR="0" lvl="0" indent="0" algn="r" defTabSz="1219140" rtl="0" eaLnBrk="1" fontAlgn="auto" latinLnBrk="0" hangingPunct="1">
              <a:lnSpc>
                <a:spcPct val="115000"/>
              </a:lnSpc>
              <a:spcBef>
                <a:spcPts val="0"/>
              </a:spcBef>
              <a:spcAft>
                <a:spcPts val="0"/>
              </a:spcAft>
              <a:buClr>
                <a:srgbClr val="000000"/>
              </a:buClr>
              <a:buSzTx/>
              <a:buFont typeface="Arial"/>
              <a:buNone/>
              <a:tabLst/>
              <a:defRPr/>
            </a:pPr>
            <a:r>
              <a:rPr kumimoji="0" lang="en"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rPr>
              <a:t>Open Source Security, Inc.</a:t>
            </a:r>
            <a:endParaRPr kumimoji="0"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endParaRPr>
          </a:p>
        </p:txBody>
      </p:sp>
      <p:pic>
        <p:nvPicPr>
          <p:cNvPr id="9" name="Google Shape;9;p1"/>
          <p:cNvPicPr preferRelativeResize="0"/>
          <p:nvPr/>
        </p:nvPicPr>
        <p:blipFill rotWithShape="1">
          <a:blip r:embed="rId15">
            <a:alphaModFix/>
          </a:blip>
          <a:srcRect r="68424"/>
          <a:stretch/>
        </p:blipFill>
        <p:spPr>
          <a:xfrm>
            <a:off x="10994699" y="304800"/>
            <a:ext cx="353652" cy="298000"/>
          </a:xfrm>
          <a:prstGeom prst="rect">
            <a:avLst/>
          </a:prstGeom>
          <a:noFill/>
          <a:ln>
            <a:noFill/>
          </a:ln>
        </p:spPr>
      </p:pic>
      <p:sp>
        <p:nvSpPr>
          <p:cNvPr id="10" name="Google Shape;10;p1"/>
          <p:cNvSpPr/>
          <p:nvPr/>
        </p:nvSpPr>
        <p:spPr>
          <a:xfrm>
            <a:off x="11310203" y="400835"/>
            <a:ext cx="56400" cy="144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1"/>
          <p:cNvSpPr txBox="1"/>
          <p:nvPr/>
        </p:nvSpPr>
        <p:spPr>
          <a:xfrm>
            <a:off x="802717" y="239300"/>
            <a:ext cx="2179765" cy="440800"/>
          </a:xfrm>
          <a:prstGeom prst="rect">
            <a:avLst/>
          </a:prstGeom>
          <a:no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15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rPr>
              <a:t>10 Years of Linux Security</a:t>
            </a:r>
            <a:endParaRPr kumimoji="0" sz="1067" b="0" i="0" u="none" strike="noStrike" kern="0" cap="none" spc="0" normalizeH="0" baseline="0" noProof="0" dirty="0">
              <a:ln>
                <a:noFill/>
              </a:ln>
              <a:solidFill>
                <a:srgbClr val="EEEEEE">
                  <a:lumMod val="75000"/>
                </a:srgbClr>
              </a:solidFill>
              <a:effectLst/>
              <a:uLnTx/>
              <a:uFillTx/>
              <a:latin typeface="Lato Light"/>
              <a:ea typeface="Lato Light"/>
              <a:cs typeface="Lato Light"/>
              <a:sym typeface="Lato Light"/>
            </a:endParaRPr>
          </a:p>
        </p:txBody>
      </p:sp>
      <p:sp>
        <p:nvSpPr>
          <p:cNvPr id="19" name="Title Placeholder 18">
            <a:extLst>
              <a:ext uri="{FF2B5EF4-FFF2-40B4-BE49-F238E27FC236}">
                <a16:creationId xmlns:a16="http://schemas.microsoft.com/office/drawing/2014/main" id="{3233E503-DDA4-234F-9E04-632B530A850D}"/>
              </a:ext>
            </a:extLst>
          </p:cNvPr>
          <p:cNvSpPr>
            <a:spLocks noGrp="1"/>
          </p:cNvSpPr>
          <p:nvPr>
            <p:ph type="title"/>
          </p:nvPr>
        </p:nvSpPr>
        <p:spPr>
          <a:xfrm>
            <a:off x="838200" y="970245"/>
            <a:ext cx="10515600" cy="440801"/>
          </a:xfrm>
          <a:prstGeom prst="rect">
            <a:avLst/>
          </a:prstGeom>
        </p:spPr>
        <p:txBody>
          <a:bodyPr vert="horz" lIns="91440" tIns="45720" rIns="91440" bIns="45720" rtlCol="0" anchor="ctr">
            <a:normAutofit/>
          </a:bodyPr>
          <a:lstStyle/>
          <a:p>
            <a:r>
              <a:rPr lang="en-US" dirty="0"/>
              <a:t>Click to edit Master title style</a:t>
            </a:r>
          </a:p>
        </p:txBody>
      </p:sp>
      <p:sp>
        <p:nvSpPr>
          <p:cNvPr id="20" name="Date Placeholder 19">
            <a:extLst>
              <a:ext uri="{FF2B5EF4-FFF2-40B4-BE49-F238E27FC236}">
                <a16:creationId xmlns:a16="http://schemas.microsoft.com/office/drawing/2014/main" id="{22979FDA-4B77-D94D-9B40-53A14318ABF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21" name="Footer Placeholder 20">
            <a:extLst>
              <a:ext uri="{FF2B5EF4-FFF2-40B4-BE49-F238E27FC236}">
                <a16:creationId xmlns:a16="http://schemas.microsoft.com/office/drawing/2014/main" id="{840CEFD0-7E71-F146-9896-B5EF3F12C0D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0000">
                    <a:tint val="75000"/>
                  </a:srgbClr>
                </a:solidFill>
              </a:rPr>
              <a:t>2020 Linux Security Summit NA</a:t>
            </a: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24" name="Slide Number Placeholder 23">
            <a:extLst>
              <a:ext uri="{FF2B5EF4-FFF2-40B4-BE49-F238E27FC236}">
                <a16:creationId xmlns:a16="http://schemas.microsoft.com/office/drawing/2014/main" id="{F452F31C-FF29-0B4C-9B28-919F66689D6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b="0" i="0">
                <a:solidFill>
                  <a:schemeClr val="tx2">
                    <a:lumMod val="75000"/>
                  </a:schemeClr>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3BC0831-2261-6349-B99E-85B8F85B87C1}" type="slidenum">
              <a:rPr kumimoji="0" lang="en-US" sz="1000" b="0" i="0" u="none" strike="noStrike" kern="1200" cap="none" spc="0" normalizeH="0" baseline="0" noProof="0" smtClean="0">
                <a:ln>
                  <a:noFill/>
                </a:ln>
                <a:solidFill>
                  <a:srgbClr val="EEEEEE">
                    <a:lumMod val="75000"/>
                  </a:srgbClr>
                </a:solidFill>
                <a:effectLst/>
                <a:uLnTx/>
                <a:uFillTx/>
                <a:latin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EEEEEE">
                  <a:lumMod val="75000"/>
                </a:srgbClr>
              </a:solidFill>
              <a:effectLst/>
              <a:uLnTx/>
              <a:uFillTx/>
              <a:latin typeface="Lato" panose="020F0502020204030203" pitchFamily="34" charset="0"/>
              <a:cs typeface="Lato" panose="020F0502020204030203" pitchFamily="34" charset="0"/>
            </a:endParaRPr>
          </a:p>
        </p:txBody>
      </p:sp>
      <p:sp>
        <p:nvSpPr>
          <p:cNvPr id="25" name="Text Placeholder 24">
            <a:extLst>
              <a:ext uri="{FF2B5EF4-FFF2-40B4-BE49-F238E27FC236}">
                <a16:creationId xmlns:a16="http://schemas.microsoft.com/office/drawing/2014/main" id="{38C9F553-E2A1-DE45-8ED8-B3FBF41DC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91157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3373BA"/>
          </a:solidFill>
          <a:latin typeface="Lato Medium" panose="020F0502020204030203" pitchFamily="34" charset="0"/>
          <a:ea typeface="Lato Medium" panose="020F0502020204030203" pitchFamily="34" charset="0"/>
          <a:cs typeface="Lato Medium" panose="020F050202020403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85744" marR="0" lvl="0"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1pPr>
      <a:lvl2pPr marL="895328" marR="0" lvl="1"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2pPr>
      <a:lvl3pPr marL="1365217" marR="0" lvl="2" indent="-285744" algn="l" rtl="0">
        <a:lnSpc>
          <a:spcPct val="150000"/>
        </a:lnSpc>
        <a:spcBef>
          <a:spcPts val="0"/>
        </a:spcBef>
        <a:spcAft>
          <a:spcPts val="0"/>
        </a:spcAft>
        <a:buClr>
          <a:schemeClr val="accent1"/>
        </a:buClr>
        <a:buFont typeface="Arial" panose="020B0604020202020204" pitchFamily="34" charset="0"/>
        <a:buChar char="•"/>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3pPr>
      <a:lvl4pPr marL="1657309" marR="0" lvl="3" indent="-284156" algn="l" rtl="0">
        <a:lnSpc>
          <a:spcPct val="150000"/>
        </a:lnSpc>
        <a:spcBef>
          <a:spcPts val="0"/>
        </a:spcBef>
        <a:spcAft>
          <a:spcPts val="0"/>
        </a:spcAft>
        <a:buClr>
          <a:schemeClr val="accent1"/>
        </a:buClr>
        <a:buFont typeface="Arial" panose="020B0604020202020204" pitchFamily="34" charset="0"/>
        <a:buChar char="•"/>
        <a:tabLst/>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4pPr>
      <a:lvl5pPr marL="1943051" marR="0" lvl="4" indent="-285744" algn="l" rtl="0">
        <a:lnSpc>
          <a:spcPct val="150000"/>
        </a:lnSpc>
        <a:spcBef>
          <a:spcPts val="0"/>
        </a:spcBef>
        <a:spcAft>
          <a:spcPts val="0"/>
        </a:spcAft>
        <a:buClr>
          <a:schemeClr val="accent1"/>
        </a:buClr>
        <a:buFont typeface="Arial" panose="020B0604020202020204" pitchFamily="34" charset="0"/>
        <a:buChar char="•"/>
        <a:tabLst/>
        <a:defRPr sz="1600" b="0" i="0" u="none" strike="noStrike" cap="none">
          <a:solidFill>
            <a:schemeClr val="tx2">
              <a:lumMod val="50000"/>
            </a:schemeClr>
          </a:solidFill>
          <a:latin typeface="Lato" panose="020F0502020204030203" pitchFamily="34" charset="0"/>
          <a:ea typeface="Lato" panose="020F0502020204030203" pitchFamily="34" charset="0"/>
          <a:cs typeface="Lato" panose="020F0502020204030203" pitchFamily="34" charset="0"/>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3">
          <p15:clr>
            <a:srgbClr val="EA4335"/>
          </p15:clr>
        </p15:guide>
        <p15:guide id="2" pos="528">
          <p15:clr>
            <a:srgbClr val="EA4335"/>
          </p15:clr>
        </p15:guide>
        <p15:guide id="3" pos="5520">
          <p15:clr>
            <a:srgbClr val="EA4335"/>
          </p15:clr>
        </p15:guide>
        <p15:guide id="4" orient="horz" pos="2880">
          <p15:clr>
            <a:srgbClr val="EA4335"/>
          </p15:clr>
        </p15:guide>
        <p15:guide id="6" orient="horz" pos="1620">
          <p15:clr>
            <a:srgbClr val="EA4335"/>
          </p15:clr>
        </p15:guide>
        <p15:guide id="7" pos="2232">
          <p15:clr>
            <a:srgbClr val="EA4335"/>
          </p15:clr>
        </p15:guide>
        <p15:guide id="8" pos="3840">
          <p15:clr>
            <a:srgbClr val="EA4335"/>
          </p15:clr>
        </p15:guide>
        <p15:guide id="9" orient="horz" pos="4008">
          <p15:clr>
            <a:srgbClr val="F26B43"/>
          </p15:clr>
        </p15:guide>
        <p15:guide id="10" pos="7152">
          <p15:clr>
            <a:srgbClr val="F26B43"/>
          </p15:clr>
        </p15:guide>
        <p15:guide id="11" orient="horz" pos="1056">
          <p15:clr>
            <a:srgbClr val="F26B43"/>
          </p15:clr>
        </p15:guide>
        <p15:guide id="12"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twitter.com/dvyukov/status/1073627872366088193"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grsecurity.net/~spender/sorry_kees.c"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lkml.org/lkml/2019/8/19/119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twitter.com/mjg59/status/117816735602916966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grsecurity.net/kernel-hardening-cleaned.gz"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grsecurity.net/KSPP-email-analysis.p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kroah.com/log/blog/2018/08/24/what-stable-kernel-should-i-us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spinics.net/lists/stable/msg365359.htm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grsecurity.net/the_life_of_a_bad_security_fix"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grsecurity.net/teardown_of_a_failed_linux_lts_spectre_fix"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grsecurity/status/1243523605264285696"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www.spinics.net/lists/bpf/msg11641.html" TargetMode="External"/><Relationship Id="rId4" Type="http://schemas.openxmlformats.org/officeDocument/2006/relationships/hyperlink" Target="https://lwn.net/Articles/805473/"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dvyukov/status/1248241187854696450"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hyperlink" Target="http://syzkaller.appspot.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googleprojectzero.blogspot.com/2016/06/exploiting-recursion-in-linux-kernel_20.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googleprojectzero.blogspot.com/2019/11/bad-binder-android-in-wild-exploit.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i.blackhat.com/eu-19/Wednesday/eu-19-Chen-Hands-Off-And-Putting-SLAB-SLUB-Feng-Shui-In-A-Blackbox.pdf"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addxorrol.blogspot.com/2020/03/before-you-ship-security-mitigation.html"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twitter.com/TomRittervg/status/1181572896579305473"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bus1/dbus-broker/issues/207"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www.openwall.com/lists/oss-security/2017/03/25/1" TargetMode="External"/><Relationship Id="rId4" Type="http://schemas.openxmlformats.org/officeDocument/2006/relationships/hyperlink" Target="https://github.com/systemd/systemd/issues/1295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wn.net/Articles/503660/" TargetMode="External"/><Relationship Id="rId2" Type="http://schemas.openxmlformats.org/officeDocument/2006/relationships/hyperlink" Target="http://lkml.iu.edu/hypermail/linux/kernel/9610.2/0086.html"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grsecurity.net/kaslr_an_exercise_in_cargo_cult_security"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openwall.com/lists/kernel-hardening/2015/11/05/1"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FEED-504A-4397-9DB6-42917B7E060F}"/>
              </a:ext>
            </a:extLst>
          </p:cNvPr>
          <p:cNvSpPr>
            <a:spLocks noGrp="1"/>
          </p:cNvSpPr>
          <p:nvPr>
            <p:ph type="ctrTitle"/>
          </p:nvPr>
        </p:nvSpPr>
        <p:spPr/>
        <p:txBody>
          <a:bodyPr/>
          <a:lstStyle/>
          <a:p>
            <a:r>
              <a:rPr lang="en-US" dirty="0"/>
              <a:t>10 Years of</a:t>
            </a:r>
            <a:br>
              <a:rPr lang="en-US" dirty="0"/>
            </a:br>
            <a:r>
              <a:rPr lang="en-US" dirty="0"/>
              <a:t>Linux Security</a:t>
            </a:r>
          </a:p>
        </p:txBody>
      </p:sp>
      <p:sp>
        <p:nvSpPr>
          <p:cNvPr id="3" name="Subtitle 2">
            <a:extLst>
              <a:ext uri="{FF2B5EF4-FFF2-40B4-BE49-F238E27FC236}">
                <a16:creationId xmlns:a16="http://schemas.microsoft.com/office/drawing/2014/main" id="{F6743508-A2A0-48A0-8BD0-26495995054F}"/>
              </a:ext>
            </a:extLst>
          </p:cNvPr>
          <p:cNvSpPr>
            <a:spLocks noGrp="1"/>
          </p:cNvSpPr>
          <p:nvPr>
            <p:ph type="subTitle" idx="1"/>
          </p:nvPr>
        </p:nvSpPr>
        <p:spPr/>
        <p:txBody>
          <a:bodyPr/>
          <a:lstStyle/>
          <a:p>
            <a:r>
              <a:rPr lang="en-US" dirty="0"/>
              <a:t>A Report Card</a:t>
            </a:r>
          </a:p>
        </p:txBody>
      </p:sp>
      <p:sp>
        <p:nvSpPr>
          <p:cNvPr id="4" name="Subtitle 3">
            <a:extLst>
              <a:ext uri="{FF2B5EF4-FFF2-40B4-BE49-F238E27FC236}">
                <a16:creationId xmlns:a16="http://schemas.microsoft.com/office/drawing/2014/main" id="{06BBFB5D-12C0-41A3-8799-DDB68A08E31F}"/>
              </a:ext>
            </a:extLst>
          </p:cNvPr>
          <p:cNvSpPr>
            <a:spLocks noGrp="1"/>
          </p:cNvSpPr>
          <p:nvPr>
            <p:ph type="subTitle" idx="2"/>
          </p:nvPr>
        </p:nvSpPr>
        <p:spPr>
          <a:xfrm>
            <a:off x="5853200" y="4575600"/>
            <a:ext cx="3196796" cy="825200"/>
          </a:xfrm>
        </p:spPr>
        <p:txBody>
          <a:bodyPr/>
          <a:lstStyle/>
          <a:p>
            <a:r>
              <a:rPr lang="en-US" dirty="0"/>
              <a:t>Bradley Spengler</a:t>
            </a:r>
          </a:p>
          <a:p>
            <a:r>
              <a:rPr lang="en-US" dirty="0"/>
              <a:t>Open Source Security, Inc.</a:t>
            </a:r>
          </a:p>
          <a:p>
            <a:r>
              <a:rPr lang="en-US" dirty="0"/>
              <a:t>2020 Linux Security Summit NA</a:t>
            </a:r>
          </a:p>
        </p:txBody>
      </p:sp>
    </p:spTree>
    <p:extLst>
      <p:ext uri="{BB962C8B-B14F-4D97-AF65-F5344CB8AC3E}">
        <p14:creationId xmlns:p14="http://schemas.microsoft.com/office/powerpoint/2010/main" val="282323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t>March 2016 (v4.5) – UBSAN support added</a:t>
            </a:r>
          </a:p>
          <a:p>
            <a:pPr lvl="1"/>
            <a:r>
              <a:rPr lang="en-US" dirty="0"/>
              <a:t>Largely unused due to large amount of benign reports, barrier to entry</a:t>
            </a:r>
          </a:p>
          <a:p>
            <a:r>
              <a:rPr lang="en-US" dirty="0"/>
              <a:t>March 2016 (v4.5) – Kernel memory accounting switch to whitelisting</a:t>
            </a:r>
          </a:p>
          <a:p>
            <a:pPr lvl="1"/>
            <a:r>
              <a:rPr lang="en-US" dirty="0"/>
              <a:t>Previously, allocations that shouldn’t be accounted to a memory control needed a special flag</a:t>
            </a:r>
          </a:p>
          <a:p>
            <a:pPr lvl="1"/>
            <a:r>
              <a:rPr lang="en-US" dirty="0"/>
              <a:t>After “</a:t>
            </a:r>
            <a:r>
              <a:rPr lang="en-US" dirty="0" err="1"/>
              <a:t>memcg</a:t>
            </a:r>
            <a:r>
              <a:rPr lang="en-US" dirty="0"/>
              <a:t>: only account </a:t>
            </a:r>
            <a:r>
              <a:rPr lang="en-US" dirty="0" err="1"/>
              <a:t>kmem</a:t>
            </a:r>
            <a:r>
              <a:rPr lang="en-US" dirty="0"/>
              <a:t> allocations marked as __GFP_ACCOUNT”, only explicitly marked allocations are accounted</a:t>
            </a:r>
          </a:p>
          <a:p>
            <a:pPr lvl="1"/>
            <a:r>
              <a:rPr lang="en-US" dirty="0"/>
              <a:t>Causes continued confusion, lack of knowledge of the change results in exaggerated isolation promises</a:t>
            </a:r>
          </a:p>
          <a:p>
            <a:pPr lvl="1"/>
            <a:r>
              <a:rPr lang="en-US" dirty="0">
                <a:hlinkClick r:id="rId2"/>
              </a:rPr>
              <a:t>https://twitter.com/dvyukov/status/1073627872366088193</a:t>
            </a:r>
            <a:endParaRPr lang="en-US" dirty="0"/>
          </a:p>
          <a:p>
            <a:r>
              <a:rPr lang="en-US" dirty="0"/>
              <a:t>May 2016 (v4.6) – Initial Memory Protection Keys support added</a:t>
            </a:r>
          </a:p>
          <a:p>
            <a:pPr lvl="1"/>
            <a:r>
              <a:rPr lang="en-US" dirty="0"/>
              <a:t>Not usable until Skylake-server shipped in Q2 2017</a:t>
            </a:r>
          </a:p>
          <a:p>
            <a:pPr lvl="1"/>
            <a:r>
              <a:rPr lang="en-US" dirty="0"/>
              <a:t>Interface redesigned in December 2016 for v4.9</a:t>
            </a:r>
          </a:p>
        </p:txBody>
      </p:sp>
    </p:spTree>
    <p:extLst>
      <p:ext uri="{BB962C8B-B14F-4D97-AF65-F5344CB8AC3E}">
        <p14:creationId xmlns:p14="http://schemas.microsoft.com/office/powerpoint/2010/main" val="9000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r>
              <a:rPr lang="en-US" dirty="0"/>
              <a:t>July 2016 (v4.7) – Slab </a:t>
            </a:r>
            <a:r>
              <a:rPr lang="en-US" dirty="0" err="1"/>
              <a:t>freelist</a:t>
            </a:r>
            <a:r>
              <a:rPr lang="en-US" dirty="0"/>
              <a:t> randomization added</a:t>
            </a:r>
          </a:p>
          <a:p>
            <a:r>
              <a:rPr lang="en-US" dirty="0"/>
              <a:t>October 2016 (v4.8) – weakened form of PAX_USERCOPY and GCC plugin support added</a:t>
            </a:r>
          </a:p>
          <a:p>
            <a:pPr lvl="1"/>
            <a:r>
              <a:rPr lang="en-US" dirty="0"/>
              <a:t>Plugin support added by </a:t>
            </a:r>
            <a:r>
              <a:rPr lang="en-US" dirty="0" err="1"/>
              <a:t>Emese</a:t>
            </a:r>
            <a:r>
              <a:rPr lang="en-US" dirty="0"/>
              <a:t> </a:t>
            </a:r>
            <a:r>
              <a:rPr lang="en-US" dirty="0" err="1"/>
              <a:t>Revfy</a:t>
            </a:r>
            <a:r>
              <a:rPr lang="en-US" dirty="0"/>
              <a:t> as part of CII funding</a:t>
            </a:r>
          </a:p>
          <a:p>
            <a:r>
              <a:rPr lang="en-US" dirty="0"/>
              <a:t>December 2016 (v4.9) – VMAP_STACK merged</a:t>
            </a:r>
          </a:p>
          <a:p>
            <a:pPr lvl="1"/>
            <a:r>
              <a:rPr lang="en-US" dirty="0"/>
              <a:t>Weakened form of GRKERNSEC_KSTACKOVERFLOW, caused DoS or device malfunction in dozens of instances</a:t>
            </a:r>
          </a:p>
          <a:p>
            <a:r>
              <a:rPr lang="en-US" dirty="0"/>
              <a:t>April 26 2017 – Grsecurity stops making its test patches publicly available</a:t>
            </a:r>
          </a:p>
          <a:p>
            <a:r>
              <a:rPr lang="en-US" dirty="0"/>
              <a:t>April 2017 (v4.11) – PAX_STRUCTLEAK plugin and STATIC_USERMODEHELPER option added</a:t>
            </a:r>
          </a:p>
          <a:p>
            <a:pPr lvl="1"/>
            <a:r>
              <a:rPr lang="en-US" dirty="0"/>
              <a:t>STATIC_USERMODEHELPER inspired by auto-enabled grsecurity feature that doesn’t require userland adjustments</a:t>
            </a:r>
          </a:p>
          <a:p>
            <a:pPr lvl="1"/>
            <a:endParaRPr lang="en-US" dirty="0"/>
          </a:p>
          <a:p>
            <a:endParaRPr lang="en-US" dirty="0"/>
          </a:p>
        </p:txBody>
      </p:sp>
    </p:spTree>
    <p:extLst>
      <p:ext uri="{BB962C8B-B14F-4D97-AF65-F5344CB8AC3E}">
        <p14:creationId xmlns:p14="http://schemas.microsoft.com/office/powerpoint/2010/main" val="368524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lnSpcReduction="10000"/>
          </a:bodyPr>
          <a:lstStyle/>
          <a:p>
            <a:r>
              <a:rPr lang="en-US" dirty="0"/>
              <a:t>July 2017 (v4.12) – Basic support added for making LSM hook structures read-only when runtime </a:t>
            </a:r>
            <a:r>
              <a:rPr lang="en-US" dirty="0" err="1"/>
              <a:t>SELinux</a:t>
            </a:r>
            <a:r>
              <a:rPr lang="en-US" dirty="0"/>
              <a:t> disabling is disallowed</a:t>
            </a:r>
          </a:p>
          <a:p>
            <a:r>
              <a:rPr lang="en-US" dirty="0"/>
              <a:t>September 2017 (v4.13) – REFCOUNT_FULL added, FORTIFY_SOURCE support added for some kernel string routines</a:t>
            </a:r>
          </a:p>
          <a:p>
            <a:pPr lvl="1"/>
            <a:r>
              <a:rPr lang="en-US" dirty="0"/>
              <a:t>FORTIFY_SOURCE follows earlier work by grsecurity in 2009 that was dropped as it didn’t have sufficient coverage and added overhead for perfectly normal uses</a:t>
            </a:r>
          </a:p>
          <a:p>
            <a:pPr lvl="2"/>
            <a:r>
              <a:rPr lang="en-US" dirty="0"/>
              <a:t>Even earlier work in 2005 by Arjan van de Ven</a:t>
            </a:r>
          </a:p>
          <a:p>
            <a:pPr lvl="1"/>
            <a:r>
              <a:rPr lang="en-US" dirty="0"/>
              <a:t>REFCOUNT_FULL is a slower, opt-in reimplementation of PAX_REFCOUNT</a:t>
            </a:r>
          </a:p>
          <a:p>
            <a:pPr lvl="2"/>
            <a:r>
              <a:rPr lang="en-US" dirty="0"/>
              <a:t>Very recent rewrite provides performance closer to PAX_REFCOUNT, but coverage remains much lower</a:t>
            </a:r>
          </a:p>
          <a:p>
            <a:r>
              <a:rPr lang="en-US" dirty="0"/>
              <a:t>November 2017 (v4.14) – Sane stack </a:t>
            </a:r>
            <a:r>
              <a:rPr lang="en-US" dirty="0" err="1"/>
              <a:t>rlimits</a:t>
            </a:r>
            <a:r>
              <a:rPr lang="en-US" dirty="0"/>
              <a:t> enforced on execution of privileged binaries</a:t>
            </a:r>
          </a:p>
          <a:p>
            <a:pPr lvl="1"/>
            <a:r>
              <a:rPr lang="en-US" dirty="0"/>
              <a:t>7 reviewers, but still trivially bypassed: </a:t>
            </a:r>
            <a:r>
              <a:rPr lang="en-US" dirty="0">
                <a:hlinkClick r:id="rId2"/>
              </a:rPr>
              <a:t>https://grsecurity.net/~spender/sorry_kees.c</a:t>
            </a:r>
            <a:endParaRPr lang="en-US" dirty="0"/>
          </a:p>
          <a:p>
            <a:endParaRPr lang="en-US" dirty="0"/>
          </a:p>
        </p:txBody>
      </p:sp>
    </p:spTree>
    <p:extLst>
      <p:ext uri="{BB962C8B-B14F-4D97-AF65-F5344CB8AC3E}">
        <p14:creationId xmlns:p14="http://schemas.microsoft.com/office/powerpoint/2010/main" val="404105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r>
              <a:rPr lang="en-US" dirty="0"/>
              <a:t>January 2018 (v4.15) – KPTI and Retpolines introduced to address Meltdown/Spectre v2</a:t>
            </a:r>
          </a:p>
          <a:p>
            <a:pPr lvl="1"/>
            <a:r>
              <a:rPr lang="en-US" dirty="0"/>
              <a:t>PTI initially only supported for x64, 32-bit support wasn’t added until October 2018 in v4.19</a:t>
            </a:r>
          </a:p>
          <a:p>
            <a:r>
              <a:rPr lang="en-US" dirty="0"/>
              <a:t>April 2018 (v4.16) – Additional bits of PAX_USERCOPY (slab whitelisting) added</a:t>
            </a:r>
          </a:p>
          <a:p>
            <a:r>
              <a:rPr lang="en-US" dirty="0"/>
              <a:t>August 2018 (v4.18) – Unprivileged mount (within container) support added</a:t>
            </a:r>
          </a:p>
          <a:p>
            <a:r>
              <a:rPr lang="en-US" dirty="0"/>
              <a:t>October 2018 (v4.19) – L1TF fixes and protection against attacker-controlled FIFOs/files in /</a:t>
            </a:r>
            <a:r>
              <a:rPr lang="en-US" dirty="0" err="1"/>
              <a:t>tmp</a:t>
            </a:r>
            <a:r>
              <a:rPr lang="en-US" dirty="0"/>
              <a:t> added</a:t>
            </a:r>
          </a:p>
          <a:p>
            <a:pPr lvl="1"/>
            <a:r>
              <a:rPr lang="en-US" dirty="0"/>
              <a:t>FIFO protection adapted from ancient </a:t>
            </a:r>
            <a:r>
              <a:rPr lang="en-US" dirty="0" err="1"/>
              <a:t>Openwall</a:t>
            </a:r>
            <a:r>
              <a:rPr lang="en-US" dirty="0"/>
              <a:t> (and later, grsecurity) feature</a:t>
            </a:r>
          </a:p>
          <a:p>
            <a:r>
              <a:rPr lang="en-US" dirty="0"/>
              <a:t>May 2019 (v5.1) – LSM stacking</a:t>
            </a:r>
          </a:p>
          <a:p>
            <a:pPr lvl="1"/>
            <a:r>
              <a:rPr lang="en-US" dirty="0"/>
              <a:t>Nearly 20 years of missing LSM-based innovations because this functionality wasn’t available</a:t>
            </a:r>
          </a:p>
          <a:p>
            <a:endParaRPr lang="en-US" dirty="0"/>
          </a:p>
        </p:txBody>
      </p:sp>
    </p:spTree>
    <p:extLst>
      <p:ext uri="{BB962C8B-B14F-4D97-AF65-F5344CB8AC3E}">
        <p14:creationId xmlns:p14="http://schemas.microsoft.com/office/powerpoint/2010/main" val="199280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r>
              <a:rPr lang="en-US" dirty="0"/>
              <a:t>July 2019 (v5.2) – Microarchitectural Data Sampling (MDS) fixes and reshuffling of existing hardening options out of “Kernel Debugging” area and into their own “Kernel Hardening” area</a:t>
            </a:r>
          </a:p>
          <a:p>
            <a:r>
              <a:rPr lang="en-US" dirty="0"/>
              <a:t>November 2019 (v5.4) – Lockdown mode added</a:t>
            </a:r>
          </a:p>
          <a:p>
            <a:pPr lvl="1"/>
            <a:r>
              <a:rPr lang="en-US" dirty="0"/>
              <a:t>29-patch series went through 40 published revisions by Matthew Garrett, David Howells, and others</a:t>
            </a:r>
          </a:p>
          <a:p>
            <a:pPr lvl="2"/>
            <a:r>
              <a:rPr lang="en-US" dirty="0">
                <a:hlinkClick r:id="rId3"/>
              </a:rPr>
              <a:t>https://lkml.org/lkml/2019/8/19/1190</a:t>
            </a:r>
            <a:endParaRPr lang="en-US" dirty="0"/>
          </a:p>
          <a:p>
            <a:pPr lvl="1"/>
            <a:r>
              <a:rPr lang="en-US" dirty="0"/>
              <a:t>Functionality already present in distros (and grsecurity) for many years</a:t>
            </a:r>
          </a:p>
          <a:p>
            <a:pPr lvl="1"/>
            <a:r>
              <a:rPr lang="en-US" dirty="0"/>
              <a:t>“Code I wrote 7 years ago is finally merged” </a:t>
            </a:r>
            <a:r>
              <a:rPr lang="en-US" dirty="0">
                <a:hlinkClick r:id="rId4"/>
              </a:rPr>
              <a:t>https://twitter.com/mjg59/status/1178167356029169664</a:t>
            </a:r>
            <a:endParaRPr lang="en-US" dirty="0"/>
          </a:p>
          <a:p>
            <a:r>
              <a:rPr lang="en-US" dirty="0"/>
              <a:t>January 2020 (v5.5) – Finer-grained ‘perf’ permission controls added</a:t>
            </a:r>
          </a:p>
          <a:p>
            <a:endParaRPr lang="en-US" dirty="0"/>
          </a:p>
        </p:txBody>
      </p:sp>
    </p:spTree>
    <p:extLst>
      <p:ext uri="{BB962C8B-B14F-4D97-AF65-F5344CB8AC3E}">
        <p14:creationId xmlns:p14="http://schemas.microsoft.com/office/powerpoint/2010/main" val="199443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KSPP</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lnSpcReduction="10000"/>
          </a:bodyPr>
          <a:lstStyle/>
          <a:p>
            <a:r>
              <a:rPr lang="en-US" dirty="0"/>
              <a:t>Kernel-hardening mailing list statistics</a:t>
            </a:r>
          </a:p>
          <a:p>
            <a:pPr lvl="1"/>
            <a:r>
              <a:rPr lang="en-US" dirty="0"/>
              <a:t>3638 mails in 2016</a:t>
            </a:r>
          </a:p>
          <a:p>
            <a:pPr lvl="1"/>
            <a:r>
              <a:rPr lang="en-US" dirty="0"/>
              <a:t>5202 mails in 2017</a:t>
            </a:r>
          </a:p>
          <a:p>
            <a:pPr lvl="1"/>
            <a:r>
              <a:rPr lang="en-US" dirty="0"/>
              <a:t>3759 mails in 2018</a:t>
            </a:r>
          </a:p>
          <a:p>
            <a:pPr lvl="1"/>
            <a:r>
              <a:rPr lang="en-US" dirty="0"/>
              <a:t>2727 mails in 2019</a:t>
            </a:r>
          </a:p>
          <a:p>
            <a:pPr lvl="1"/>
            <a:r>
              <a:rPr lang="en-US" dirty="0"/>
              <a:t>25% new patches submitted to the list</a:t>
            </a:r>
          </a:p>
          <a:p>
            <a:pPr lvl="1"/>
            <a:r>
              <a:rPr lang="en-US" dirty="0"/>
              <a:t>29% updated patches submitted to the list</a:t>
            </a:r>
          </a:p>
          <a:p>
            <a:pPr lvl="1"/>
            <a:r>
              <a:rPr lang="en-US" dirty="0"/>
              <a:t>.5% resent patches</a:t>
            </a:r>
          </a:p>
          <a:p>
            <a:pPr lvl="1"/>
            <a:r>
              <a:rPr lang="en-US" dirty="0"/>
              <a:t>19% replies to new patches</a:t>
            </a:r>
          </a:p>
          <a:p>
            <a:pPr lvl="1"/>
            <a:r>
              <a:rPr lang="en-US" dirty="0"/>
              <a:t>13.5% replies to updated patches</a:t>
            </a:r>
          </a:p>
          <a:p>
            <a:pPr lvl="1"/>
            <a:r>
              <a:rPr lang="en-US" dirty="0"/>
              <a:t>.3% replies to resent patches</a:t>
            </a:r>
          </a:p>
          <a:p>
            <a:pPr lvl="1"/>
            <a:r>
              <a:rPr lang="en-US" dirty="0"/>
              <a:t>2.7% involved the KSPP list due to get_maintainer.pl</a:t>
            </a:r>
          </a:p>
          <a:p>
            <a:pPr lvl="1"/>
            <a:r>
              <a:rPr lang="en-US" dirty="0"/>
              <a:t>8.5% all other security discussion</a:t>
            </a:r>
          </a:p>
        </p:txBody>
      </p:sp>
    </p:spTree>
    <p:extLst>
      <p:ext uri="{BB962C8B-B14F-4D97-AF65-F5344CB8AC3E}">
        <p14:creationId xmlns:p14="http://schemas.microsoft.com/office/powerpoint/2010/main" val="81780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a:bodyPr>
          <a:lstStyle/>
          <a:p>
            <a:r>
              <a:rPr lang="en-US" dirty="0"/>
              <a:t>KSPP</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type="body" sz="quarter" idx="10"/>
          </p:nvPr>
        </p:nvSpPr>
        <p:spPr/>
        <p:txBody>
          <a:bodyPr>
            <a:normAutofit/>
          </a:bodyPr>
          <a:lstStyle/>
          <a:p>
            <a:r>
              <a:rPr lang="en-US" dirty="0"/>
              <a:t>Top contributors in % of overall emails</a:t>
            </a:r>
          </a:p>
          <a:p>
            <a:pPr lvl="1"/>
            <a:r>
              <a:rPr lang="en-US" dirty="0"/>
              <a:t>keescook@chromium.org : 15.05</a:t>
            </a:r>
          </a:p>
          <a:p>
            <a:pPr lvl="1"/>
            <a:r>
              <a:rPr lang="en-US" dirty="0"/>
              <a:t>thgarnie@google.com : 3.44</a:t>
            </a:r>
          </a:p>
          <a:p>
            <a:pPr lvl="1"/>
            <a:r>
              <a:rPr lang="en-US" dirty="0"/>
              <a:t>ard.biesheuvel@linaro.org : 2.75</a:t>
            </a:r>
          </a:p>
          <a:p>
            <a:pPr lvl="1"/>
            <a:r>
              <a:rPr lang="en-US" dirty="0"/>
              <a:t>mark.rutland@arm.com : 2.49</a:t>
            </a:r>
          </a:p>
          <a:p>
            <a:pPr lvl="1"/>
            <a:r>
              <a:rPr lang="en-US" dirty="0"/>
              <a:t>jason@zx2c4.com : 2.29</a:t>
            </a:r>
          </a:p>
          <a:p>
            <a:pPr lvl="1"/>
            <a:r>
              <a:rPr lang="en-US" dirty="0"/>
              <a:t>mic@digikod.net : 2.04</a:t>
            </a:r>
          </a:p>
          <a:p>
            <a:pPr lvl="1"/>
            <a:r>
              <a:rPr lang="en-US" dirty="0"/>
              <a:t>me@tobin.cc : 1.85</a:t>
            </a:r>
          </a:p>
          <a:p>
            <a:pPr lvl="1"/>
            <a:r>
              <a:rPr lang="en-US" dirty="0"/>
              <a:t>luto@kernel.org : 1.61</a:t>
            </a:r>
          </a:p>
          <a:p>
            <a:pPr lvl="1"/>
            <a:r>
              <a:rPr lang="en-US" dirty="0"/>
              <a:t>labbott@redhat.com : 1.60</a:t>
            </a:r>
          </a:p>
          <a:p>
            <a:pPr lvl="1"/>
            <a:r>
              <a:rPr lang="en-US" dirty="0"/>
              <a:t>gregkh@linuxfoundation.org : 1.54</a:t>
            </a:r>
          </a:p>
          <a:p>
            <a:pPr lvl="1"/>
            <a:r>
              <a:rPr lang="en-US" dirty="0"/>
              <a:t>luto@amacapital.net : 1.51</a:t>
            </a:r>
          </a:p>
          <a:p>
            <a:pPr lvl="1"/>
            <a:endParaRPr lang="en-US" dirty="0"/>
          </a:p>
        </p:txBody>
      </p:sp>
      <p:sp>
        <p:nvSpPr>
          <p:cNvPr id="4" name="Text Placeholder 3">
            <a:extLst>
              <a:ext uri="{FF2B5EF4-FFF2-40B4-BE49-F238E27FC236}">
                <a16:creationId xmlns:a16="http://schemas.microsoft.com/office/drawing/2014/main" id="{0528D797-00D3-41F3-9D4F-C48A74A3EDE4}"/>
              </a:ext>
            </a:extLst>
          </p:cNvPr>
          <p:cNvSpPr>
            <a:spLocks noGrp="1"/>
          </p:cNvSpPr>
          <p:nvPr>
            <p:ph type="body" sz="quarter" idx="11"/>
          </p:nvPr>
        </p:nvSpPr>
        <p:spPr/>
        <p:txBody>
          <a:bodyPr>
            <a:normAutofit/>
          </a:bodyPr>
          <a:lstStyle/>
          <a:p>
            <a:pPr lvl="1"/>
            <a:r>
              <a:rPr lang="en-US" dirty="0"/>
              <a:t>torvalds@linux-foundation.org : 1.47</a:t>
            </a:r>
          </a:p>
          <a:p>
            <a:pPr lvl="1"/>
            <a:r>
              <a:rPr lang="en-US" dirty="0"/>
              <a:t>samitolvanen@google.com : 1.45</a:t>
            </a:r>
          </a:p>
          <a:p>
            <a:pPr lvl="1"/>
            <a:r>
              <a:rPr lang="en-US" dirty="0"/>
              <a:t>igor.stoppa@huawei.com : 1.38</a:t>
            </a:r>
          </a:p>
          <a:p>
            <a:pPr lvl="1"/>
            <a:r>
              <a:rPr lang="en-US" dirty="0"/>
              <a:t>peterz@infradead.org : 1.33</a:t>
            </a:r>
          </a:p>
          <a:p>
            <a:pPr lvl="1"/>
            <a:r>
              <a:rPr lang="en-US" dirty="0"/>
              <a:t>alex.popov@linux.com : 1.32</a:t>
            </a:r>
          </a:p>
          <a:p>
            <a:pPr lvl="1"/>
            <a:r>
              <a:rPr lang="en-US" dirty="0"/>
              <a:t>elena.reshetova@intel.com : 1.31</a:t>
            </a:r>
          </a:p>
          <a:p>
            <a:pPr lvl="1"/>
            <a:r>
              <a:rPr lang="en-US" dirty="0"/>
              <a:t>rick.p.edgecombe@intel.com : 1.23</a:t>
            </a:r>
          </a:p>
          <a:p>
            <a:pPr lvl="1"/>
            <a:r>
              <a:rPr lang="en-US" dirty="0"/>
              <a:t>jannh@google.com : 1.19</a:t>
            </a:r>
          </a:p>
          <a:p>
            <a:pPr lvl="1"/>
            <a:r>
              <a:rPr lang="en-US" dirty="0"/>
              <a:t>s.mesoraca16@gmail.com : 1.14</a:t>
            </a:r>
          </a:p>
          <a:p>
            <a:pPr lvl="1"/>
            <a:r>
              <a:rPr lang="en-US" dirty="0"/>
              <a:t>yanaijie@huawei.com : 1.08</a:t>
            </a:r>
          </a:p>
          <a:p>
            <a:pPr lvl="1"/>
            <a:r>
              <a:rPr lang="en-US" dirty="0"/>
              <a:t>igor.stoppa@gmail.com : 1.05</a:t>
            </a:r>
          </a:p>
          <a:p>
            <a:pPr lvl="1"/>
            <a:r>
              <a:rPr lang="en-US" dirty="0"/>
              <a:t>re.emese@gmail.com : 1.00</a:t>
            </a:r>
          </a:p>
        </p:txBody>
      </p:sp>
    </p:spTree>
    <p:extLst>
      <p:ext uri="{BB962C8B-B14F-4D97-AF65-F5344CB8AC3E}">
        <p14:creationId xmlns:p14="http://schemas.microsoft.com/office/powerpoint/2010/main" val="288866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KSPP</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lnSpcReduction="10000"/>
          </a:bodyPr>
          <a:lstStyle/>
          <a:p>
            <a:r>
              <a:rPr lang="en-US" dirty="0"/>
              <a:t>“Other” category is where one would expect to see the most interesting discussion</a:t>
            </a:r>
          </a:p>
          <a:p>
            <a:pPr lvl="1"/>
            <a:r>
              <a:rPr lang="en-US" dirty="0"/>
              <a:t>Proposing new ideas/brainstorming prior to deciding on an implementation and submitting a patch</a:t>
            </a:r>
          </a:p>
          <a:p>
            <a:pPr lvl="1"/>
            <a:r>
              <a:rPr lang="en-US" dirty="0"/>
              <a:t>Very little of that (8%) happens on-list</a:t>
            </a:r>
          </a:p>
          <a:p>
            <a:r>
              <a:rPr lang="en-US" dirty="0"/>
              <a:t>Patches themselves make up over half of all emails to KSPP list</a:t>
            </a:r>
          </a:p>
          <a:p>
            <a:r>
              <a:rPr lang="en-US" dirty="0"/>
              <a:t>One third of emails are reviews of those patches</a:t>
            </a:r>
          </a:p>
          <a:p>
            <a:r>
              <a:rPr lang="en-US" dirty="0"/>
              <a:t>Mails specifically mentioning KASLR make up nearly 9% of all mails</a:t>
            </a:r>
          </a:p>
          <a:p>
            <a:r>
              <a:rPr lang="en-US" dirty="0"/>
              <a:t>Only 9% of mails were sent on the weekend</a:t>
            </a:r>
          </a:p>
          <a:p>
            <a:r>
              <a:rPr lang="en-US" dirty="0"/>
              <a:t>Very long tail of people sending mails to the list</a:t>
            </a:r>
          </a:p>
          <a:p>
            <a:pPr lvl="1"/>
            <a:r>
              <a:rPr lang="en-US" dirty="0"/>
              <a:t>Only the 23 on previous slide were &gt;= 1%, all 614 remaining were &lt; 1%</a:t>
            </a:r>
          </a:p>
          <a:p>
            <a:pPr lvl="1"/>
            <a:r>
              <a:rPr lang="en-US" dirty="0"/>
              <a:t>Of that 614, only 17 between .5% and 1%</a:t>
            </a:r>
          </a:p>
          <a:p>
            <a:r>
              <a:rPr lang="en-US" dirty="0"/>
              <a:t>For your own analysis (and reproducing tests):</a:t>
            </a:r>
          </a:p>
          <a:p>
            <a:pPr lvl="1"/>
            <a:r>
              <a:rPr lang="en-US" dirty="0"/>
              <a:t>Mail spool: </a:t>
            </a:r>
            <a:r>
              <a:rPr lang="en-US" dirty="0">
                <a:hlinkClick r:id="rId3"/>
              </a:rPr>
              <a:t>https://grsecurity.net/kernel-hardening-cleaned.gz</a:t>
            </a:r>
            <a:endParaRPr lang="en-US" dirty="0"/>
          </a:p>
          <a:p>
            <a:pPr lvl="1"/>
            <a:r>
              <a:rPr lang="en-US" dirty="0"/>
              <a:t>Analysis script: </a:t>
            </a:r>
            <a:r>
              <a:rPr lang="en-US" dirty="0">
                <a:hlinkClick r:id="rId4"/>
              </a:rPr>
              <a:t>https://grsecurity.net/KSPP-email-analysis.py</a:t>
            </a:r>
            <a:endParaRPr lang="en-US" dirty="0"/>
          </a:p>
        </p:txBody>
      </p:sp>
    </p:spTree>
    <p:extLst>
      <p:ext uri="{BB962C8B-B14F-4D97-AF65-F5344CB8AC3E}">
        <p14:creationId xmlns:p14="http://schemas.microsoft.com/office/powerpoint/2010/main" val="3305874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76FC-3CE8-4900-9E94-1C28D544CE94}"/>
              </a:ext>
            </a:extLst>
          </p:cNvPr>
          <p:cNvSpPr>
            <a:spLocks noGrp="1"/>
          </p:cNvSpPr>
          <p:nvPr>
            <p:ph type="title"/>
          </p:nvPr>
        </p:nvSpPr>
        <p:spPr/>
        <p:txBody>
          <a:bodyPr>
            <a:normAutofit fontScale="90000"/>
          </a:bodyPr>
          <a:lstStyle/>
          <a:p>
            <a:r>
              <a:rPr lang="en-US" dirty="0"/>
              <a:t>KSPP	</a:t>
            </a:r>
          </a:p>
        </p:txBody>
      </p:sp>
      <p:sp>
        <p:nvSpPr>
          <p:cNvPr id="3" name="Content Placeholder 2">
            <a:extLst>
              <a:ext uri="{FF2B5EF4-FFF2-40B4-BE49-F238E27FC236}">
                <a16:creationId xmlns:a16="http://schemas.microsoft.com/office/drawing/2014/main" id="{03707CA1-71CC-45B3-B4D0-A7D9226240F2}"/>
              </a:ext>
            </a:extLst>
          </p:cNvPr>
          <p:cNvSpPr>
            <a:spLocks noGrp="1"/>
          </p:cNvSpPr>
          <p:nvPr>
            <p:ph idx="1"/>
          </p:nvPr>
        </p:nvSpPr>
        <p:spPr/>
        <p:txBody>
          <a:bodyPr/>
          <a:lstStyle/>
          <a:p>
            <a:r>
              <a:rPr lang="en-US" dirty="0"/>
              <a:t>Focused entirely on merging new security functionality into the latest upstream kernel</a:t>
            </a:r>
          </a:p>
          <a:p>
            <a:r>
              <a:rPr lang="en-US" dirty="0"/>
              <a:t>Some of these changes involve large rewrites of kernel code</a:t>
            </a:r>
          </a:p>
          <a:p>
            <a:pPr lvl="1"/>
            <a:r>
              <a:rPr lang="en-US" dirty="0"/>
              <a:t>VLA removal (manual)</a:t>
            </a:r>
          </a:p>
          <a:p>
            <a:pPr lvl="1"/>
            <a:r>
              <a:rPr lang="en-US" dirty="0" err="1"/>
              <a:t>kmalloc</a:t>
            </a:r>
            <a:r>
              <a:rPr lang="en-US" dirty="0"/>
              <a:t>(n * size) -&gt; </a:t>
            </a:r>
            <a:r>
              <a:rPr lang="en-US" dirty="0" err="1"/>
              <a:t>kmalloc_array</a:t>
            </a:r>
            <a:r>
              <a:rPr lang="en-US" dirty="0"/>
              <a:t>(n, size) (automated)</a:t>
            </a:r>
          </a:p>
          <a:p>
            <a:pPr lvl="1"/>
            <a:r>
              <a:rPr lang="en-US" dirty="0" err="1"/>
              <a:t>refcount_t</a:t>
            </a:r>
            <a:r>
              <a:rPr lang="en-US" dirty="0"/>
              <a:t> (manual)</a:t>
            </a:r>
          </a:p>
          <a:p>
            <a:r>
              <a:rPr lang="en-US" dirty="0"/>
              <a:t>While this improves security of the latest upstream kernel, eventually improving security for many (perhaps even most) Linux users years from now, it doesn’t benefit the majority today</a:t>
            </a:r>
          </a:p>
          <a:p>
            <a:r>
              <a:rPr lang="en-US" dirty="0"/>
              <a:t>The large rewrites don’t meet –stable inclusion criteria, don’t get backported, similar to the majority of KSPP work</a:t>
            </a:r>
          </a:p>
          <a:p>
            <a:r>
              <a:rPr lang="en-US" dirty="0"/>
              <a:t>No technical reason the functionality can’t be backported and made available to a wide audience</a:t>
            </a:r>
          </a:p>
        </p:txBody>
      </p:sp>
    </p:spTree>
    <p:extLst>
      <p:ext uri="{BB962C8B-B14F-4D97-AF65-F5344CB8AC3E}">
        <p14:creationId xmlns:p14="http://schemas.microsoft.com/office/powerpoint/2010/main" val="183867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76FC-3CE8-4900-9E94-1C28D544CE94}"/>
              </a:ext>
            </a:extLst>
          </p:cNvPr>
          <p:cNvSpPr>
            <a:spLocks noGrp="1"/>
          </p:cNvSpPr>
          <p:nvPr>
            <p:ph type="title"/>
          </p:nvPr>
        </p:nvSpPr>
        <p:spPr/>
        <p:txBody>
          <a:bodyPr>
            <a:normAutofit fontScale="90000"/>
          </a:bodyPr>
          <a:lstStyle/>
          <a:p>
            <a:r>
              <a:rPr lang="en-US" dirty="0"/>
              <a:t>KSPP	</a:t>
            </a:r>
          </a:p>
        </p:txBody>
      </p:sp>
      <p:sp>
        <p:nvSpPr>
          <p:cNvPr id="3" name="Content Placeholder 2">
            <a:extLst>
              <a:ext uri="{FF2B5EF4-FFF2-40B4-BE49-F238E27FC236}">
                <a16:creationId xmlns:a16="http://schemas.microsoft.com/office/drawing/2014/main" id="{03707CA1-71CC-45B3-B4D0-A7D9226240F2}"/>
              </a:ext>
            </a:extLst>
          </p:cNvPr>
          <p:cNvSpPr>
            <a:spLocks noGrp="1"/>
          </p:cNvSpPr>
          <p:nvPr>
            <p:ph idx="1"/>
          </p:nvPr>
        </p:nvSpPr>
        <p:spPr/>
        <p:txBody>
          <a:bodyPr/>
          <a:lstStyle/>
          <a:p>
            <a:r>
              <a:rPr lang="en-US" dirty="0"/>
              <a:t>One trend since 2018 is that a lot of security work is bypassing the KSPP</a:t>
            </a:r>
          </a:p>
          <a:p>
            <a:pPr lvl="1"/>
            <a:r>
              <a:rPr lang="en-US" dirty="0"/>
              <a:t>PTI/retpolines/nearly all other Intel-flaw-fixes got developed in private without the KSPP list</a:t>
            </a:r>
          </a:p>
          <a:p>
            <a:pPr lvl="1"/>
            <a:r>
              <a:rPr lang="en-US" dirty="0"/>
              <a:t>Architecture maintainers pushing through some security changes on their own</a:t>
            </a:r>
          </a:p>
          <a:p>
            <a:pPr lvl="2"/>
            <a:r>
              <a:rPr lang="en-US" dirty="0"/>
              <a:t>Especially PowerPC, ARM64</a:t>
            </a:r>
          </a:p>
          <a:p>
            <a:r>
              <a:rPr lang="en-US" dirty="0"/>
              <a:t>While this may signal waning relevance of the KSPP, good sign that some maintainers have high regard for security and accelerated development of security features</a:t>
            </a:r>
          </a:p>
          <a:p>
            <a:r>
              <a:rPr lang="en-US" dirty="0"/>
              <a:t>Some developers that deserve special mention:</a:t>
            </a:r>
          </a:p>
          <a:p>
            <a:pPr lvl="1"/>
            <a:r>
              <a:rPr lang="en-US" dirty="0"/>
              <a:t>Will Deacon (ARM64)</a:t>
            </a:r>
          </a:p>
          <a:p>
            <a:pPr lvl="1"/>
            <a:r>
              <a:rPr lang="en-US" dirty="0"/>
              <a:t>Michael Ellerman (PowerPC)</a:t>
            </a:r>
          </a:p>
        </p:txBody>
      </p:sp>
    </p:spTree>
    <p:extLst>
      <p:ext uri="{BB962C8B-B14F-4D97-AF65-F5344CB8AC3E}">
        <p14:creationId xmlns:p14="http://schemas.microsoft.com/office/powerpoint/2010/main" val="153675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6B0D-11E8-4E23-8BA3-D2465442D7AF}"/>
              </a:ext>
            </a:extLst>
          </p:cNvPr>
          <p:cNvSpPr>
            <a:spLocks noGrp="1"/>
          </p:cNvSpPr>
          <p:nvPr>
            <p:ph type="title"/>
          </p:nvPr>
        </p:nvSpPr>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1F6E9AF0-14D8-41AB-8E21-DEB188FF189B}"/>
              </a:ext>
            </a:extLst>
          </p:cNvPr>
          <p:cNvSpPr>
            <a:spLocks noGrp="1"/>
          </p:cNvSpPr>
          <p:nvPr>
            <p:ph idx="1"/>
          </p:nvPr>
        </p:nvSpPr>
        <p:spPr/>
        <p:txBody>
          <a:bodyPr/>
          <a:lstStyle/>
          <a:p>
            <a:r>
              <a:rPr lang="en-US" dirty="0"/>
              <a:t>Timeline</a:t>
            </a:r>
          </a:p>
          <a:p>
            <a:r>
              <a:rPr lang="en-US" dirty="0"/>
              <a:t>KSPP</a:t>
            </a:r>
          </a:p>
          <a:p>
            <a:r>
              <a:rPr lang="en-US" dirty="0"/>
              <a:t>XLTS</a:t>
            </a:r>
          </a:p>
          <a:p>
            <a:r>
              <a:rPr lang="en-US" dirty="0" err="1"/>
              <a:t>Syzkaller</a:t>
            </a:r>
            <a:endParaRPr lang="en-US" dirty="0"/>
          </a:p>
          <a:p>
            <a:r>
              <a:rPr lang="en-US" dirty="0"/>
              <a:t>Exploitation Trends</a:t>
            </a:r>
          </a:p>
          <a:p>
            <a:r>
              <a:rPr lang="en-US" dirty="0"/>
              <a:t>Recommendations</a:t>
            </a:r>
          </a:p>
          <a:p>
            <a:endParaRPr lang="en-US" dirty="0"/>
          </a:p>
        </p:txBody>
      </p:sp>
    </p:spTree>
    <p:extLst>
      <p:ext uri="{BB962C8B-B14F-4D97-AF65-F5344CB8AC3E}">
        <p14:creationId xmlns:p14="http://schemas.microsoft.com/office/powerpoint/2010/main" val="370984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XLTS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t>September 28</a:t>
            </a:r>
            <a:r>
              <a:rPr lang="en-US" baseline="30000" dirty="0"/>
              <a:t>th</a:t>
            </a:r>
            <a:r>
              <a:rPr lang="en-US" dirty="0"/>
              <a:t> 2017 – Google announces at Project Treble presentation that Greg KH will increase support of LTS kernels from 2 years to 6 years</a:t>
            </a:r>
          </a:p>
          <a:p>
            <a:r>
              <a:rPr lang="en-US" dirty="0"/>
              <a:t>Seemingly no prior public discussion of this move</a:t>
            </a:r>
          </a:p>
          <a:p>
            <a:r>
              <a:rPr lang="en-US" dirty="0"/>
              <a:t>3x longer support period, with backports being increasingly more difficult over time</a:t>
            </a:r>
          </a:p>
          <a:p>
            <a:r>
              <a:rPr lang="en-US" dirty="0"/>
              <a:t>Nearly a year later, “</a:t>
            </a:r>
            <a:r>
              <a:rPr lang="en-US" dirty="0">
                <a:hlinkClick r:id="rId3"/>
              </a:rPr>
              <a:t>What Stable Kernel Should I Use?</a:t>
            </a:r>
            <a:r>
              <a:rPr lang="en-US" dirty="0"/>
              <a:t>” is published by Greg KH</a:t>
            </a:r>
          </a:p>
          <a:p>
            <a:r>
              <a:rPr lang="en-US" dirty="0"/>
              <a:t>Contained this admission for the first time:</a:t>
            </a:r>
          </a:p>
          <a:p>
            <a:pPr lvl="1"/>
            <a:r>
              <a:rPr lang="en-US" dirty="0"/>
              <a:t>“There is one huge caveat when using a kernel like this. The number of security fixes that get backported are not as great as with the latest LTS release, because the traditional model of the devices that use these older LTS kernels is a much more reduced user model. These kernels are not to be used in any type of “general computing” model where you have untrusted users or virtual machines, as the ability to do some of the recent Spectre-type fixes for older releases is greatly reduced, if present at all in some branches.”</a:t>
            </a:r>
          </a:p>
        </p:txBody>
      </p:sp>
    </p:spTree>
    <p:extLst>
      <p:ext uri="{BB962C8B-B14F-4D97-AF65-F5344CB8AC3E}">
        <p14:creationId xmlns:p14="http://schemas.microsoft.com/office/powerpoint/2010/main" val="2776733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XLTS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t>Why aren’t known security issues being fixed in kernels marketed as being supported for 6 years?</a:t>
            </a:r>
          </a:p>
          <a:p>
            <a:r>
              <a:rPr lang="en-US" dirty="0"/>
              <a:t>For the answer, we need to look at the process on the –stable mailing list</a:t>
            </a:r>
          </a:p>
          <a:p>
            <a:endParaRPr lang="en-US" dirty="0"/>
          </a:p>
          <a:p>
            <a:endParaRPr lang="en-US" dirty="0"/>
          </a:p>
          <a:p>
            <a:endParaRPr lang="en-US" dirty="0"/>
          </a:p>
          <a:p>
            <a:endParaRPr lang="en-US" dirty="0"/>
          </a:p>
          <a:p>
            <a:endParaRPr lang="en-US" dirty="0"/>
          </a:p>
          <a:p>
            <a:endParaRPr lang="en-US" dirty="0"/>
          </a:p>
          <a:p>
            <a:endParaRPr lang="en-US" dirty="0"/>
          </a:p>
          <a:p>
            <a:r>
              <a:rPr lang="en-US" dirty="0"/>
              <a:t>Even if a backport is trivial, any git cherry-pick failure results in the above</a:t>
            </a:r>
          </a:p>
          <a:p>
            <a:pPr lvl="1"/>
            <a:endParaRPr lang="en-US" dirty="0"/>
          </a:p>
        </p:txBody>
      </p:sp>
      <p:pic>
        <p:nvPicPr>
          <p:cNvPr id="4" name="Picture 3">
            <a:extLst>
              <a:ext uri="{FF2B5EF4-FFF2-40B4-BE49-F238E27FC236}">
                <a16:creationId xmlns:a16="http://schemas.microsoft.com/office/drawing/2014/main" id="{6356502E-C353-4856-8D1D-E13891B2D405}"/>
              </a:ext>
            </a:extLst>
          </p:cNvPr>
          <p:cNvPicPr>
            <a:picLocks noChangeAspect="1"/>
          </p:cNvPicPr>
          <p:nvPr/>
        </p:nvPicPr>
        <p:blipFill>
          <a:blip r:embed="rId2"/>
          <a:stretch>
            <a:fillRect/>
          </a:stretch>
        </p:blipFill>
        <p:spPr>
          <a:xfrm>
            <a:off x="1303544" y="2698650"/>
            <a:ext cx="6801799" cy="2391109"/>
          </a:xfrm>
          <a:prstGeom prst="rect">
            <a:avLst/>
          </a:prstGeom>
        </p:spPr>
      </p:pic>
    </p:spTree>
    <p:extLst>
      <p:ext uri="{BB962C8B-B14F-4D97-AF65-F5344CB8AC3E}">
        <p14:creationId xmlns:p14="http://schemas.microsoft.com/office/powerpoint/2010/main" val="14782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XLTS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t>What happens if no one volunteers to manually backport the security fix and submit it upstream?</a:t>
            </a:r>
          </a:p>
          <a:p>
            <a:pPr lvl="1"/>
            <a:r>
              <a:rPr lang="en-US" dirty="0"/>
              <a:t>The vulnerabilities simply do not get fixed</a:t>
            </a:r>
          </a:p>
          <a:p>
            <a:r>
              <a:rPr lang="en-US" dirty="0"/>
              <a:t>Patches going to –stable often seem to receive little review</a:t>
            </a:r>
          </a:p>
          <a:p>
            <a:r>
              <a:rPr lang="en-US" dirty="0"/>
              <a:t>Does not appear to be a process in place for ensuring backports get applied with commits that list it in their “Fixes” tag (i.e. known, broken fixes being applied)</a:t>
            </a:r>
          </a:p>
          <a:p>
            <a:r>
              <a:rPr lang="en-US" dirty="0">
                <a:hlinkClick r:id="rId2"/>
              </a:rPr>
              <a:t>https://www.spinics.net/lists/stable/msg365359.html</a:t>
            </a:r>
            <a:endParaRPr lang="en-US" dirty="0"/>
          </a:p>
          <a:p>
            <a:pPr lvl="1"/>
            <a:r>
              <a:rPr lang="en-US" dirty="0"/>
              <a:t>KVM fix marked for –stable was backported all the way to 4.4.  No one noticed the fix pulled in a brand-new 8000+ line file to older stable kernels</a:t>
            </a:r>
          </a:p>
          <a:p>
            <a:pPr lvl="1"/>
            <a:r>
              <a:rPr lang="en-US" dirty="0"/>
              <a:t>Took 15 days to be fixed in all affected kernels once it was introduced</a:t>
            </a:r>
          </a:p>
          <a:p>
            <a:pPr lvl="1"/>
            <a:endParaRPr lang="en-US" dirty="0"/>
          </a:p>
        </p:txBody>
      </p:sp>
    </p:spTree>
    <p:extLst>
      <p:ext uri="{BB962C8B-B14F-4D97-AF65-F5344CB8AC3E}">
        <p14:creationId xmlns:p14="http://schemas.microsoft.com/office/powerpoint/2010/main" val="58073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XLTS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hlinkClick r:id="rId2"/>
              </a:rPr>
              <a:t>https://grsecurity.net/the_life_of_a_bad_security_fix</a:t>
            </a:r>
            <a:endParaRPr lang="en-US" dirty="0"/>
          </a:p>
          <a:p>
            <a:pPr lvl="1"/>
            <a:r>
              <a:rPr lang="en-US" dirty="0"/>
              <a:t>Remote heap overflow in </a:t>
            </a:r>
            <a:r>
              <a:rPr lang="en-US" dirty="0" err="1"/>
              <a:t>mwifiex</a:t>
            </a:r>
            <a:r>
              <a:rPr lang="en-US" dirty="0"/>
              <a:t> driver</a:t>
            </a:r>
          </a:p>
          <a:p>
            <a:pPr lvl="1"/>
            <a:r>
              <a:rPr lang="en-US" dirty="0"/>
              <a:t>Fix introduced a RCU lock imbalance (easily spotted when reviewed outside of diff context)</a:t>
            </a:r>
          </a:p>
          <a:p>
            <a:pPr lvl="2"/>
            <a:r>
              <a:rPr lang="en-US" dirty="0"/>
              <a:t>In this case, the RCU fix wasn’t committed until Jan 27, despite being authored on Jan 6</a:t>
            </a:r>
          </a:p>
          <a:p>
            <a:pPr lvl="1"/>
            <a:r>
              <a:rPr lang="en-US" dirty="0"/>
              <a:t>Similar fix made to </a:t>
            </a:r>
            <a:r>
              <a:rPr lang="en-US" dirty="0" err="1"/>
              <a:t>libertas</a:t>
            </a:r>
            <a:r>
              <a:rPr lang="en-US" dirty="0"/>
              <a:t> driver, introducing a similar RCU lock imbalance</a:t>
            </a:r>
          </a:p>
          <a:p>
            <a:pPr lvl="2"/>
            <a:r>
              <a:rPr lang="en-US" dirty="0"/>
              <a:t>RCU fix authored Jan 14 2020, committed Jan 27 (with a proper Fixes tag)</a:t>
            </a:r>
          </a:p>
          <a:p>
            <a:pPr lvl="2"/>
            <a:r>
              <a:rPr lang="en-US" dirty="0"/>
              <a:t>Bad fix still applied to stable kernels on Jan 29, RCU fix not applied until Feb 14</a:t>
            </a:r>
          </a:p>
        </p:txBody>
      </p:sp>
    </p:spTree>
    <p:extLst>
      <p:ext uri="{BB962C8B-B14F-4D97-AF65-F5344CB8AC3E}">
        <p14:creationId xmlns:p14="http://schemas.microsoft.com/office/powerpoint/2010/main" val="82345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XLTS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hlinkClick r:id="rId2"/>
              </a:rPr>
              <a:t>https://grsecurity.net/teardown_of_a_failed_linux_lts_spectre_fix</a:t>
            </a:r>
            <a:endParaRPr lang="en-US" dirty="0"/>
          </a:p>
          <a:p>
            <a:pPr lvl="1"/>
            <a:r>
              <a:rPr lang="en-US" dirty="0"/>
              <a:t>Spectre v1 fix for </a:t>
            </a:r>
            <a:r>
              <a:rPr lang="en-US" dirty="0" err="1"/>
              <a:t>ptrace</a:t>
            </a:r>
            <a:r>
              <a:rPr lang="en-US" dirty="0"/>
              <a:t> from May 2019 caused a compile warning fixed by Linus in a July 2019 “evil merge”</a:t>
            </a:r>
          </a:p>
          <a:p>
            <a:pPr lvl="1"/>
            <a:r>
              <a:rPr lang="en-US" dirty="0"/>
              <a:t>Rather than take that correct fix, -stable attempted to fix it differently without review</a:t>
            </a:r>
          </a:p>
          <a:p>
            <a:pPr lvl="2"/>
            <a:r>
              <a:rPr lang="en-US" dirty="0"/>
              <a:t>“Ah, didn't realize it was fixed during the merge, will do the same thing here and tweak the original patch.”</a:t>
            </a:r>
          </a:p>
          <a:p>
            <a:pPr lvl="1"/>
            <a:r>
              <a:rPr lang="en-US" dirty="0"/>
              <a:t>The different fix was obviously incorrect: it attempted to do masking on the index after the index was already used</a:t>
            </a:r>
          </a:p>
          <a:p>
            <a:pPr lvl="1"/>
            <a:r>
              <a:rPr lang="en-US" dirty="0"/>
              <a:t>Incorrect fix was then backported to all stable kernels later in July</a:t>
            </a:r>
          </a:p>
          <a:p>
            <a:pPr lvl="1"/>
            <a:r>
              <a:rPr lang="en-US" dirty="0"/>
              <a:t>Not publicly noticed or fixed by anyone until our September 2019 blog</a:t>
            </a:r>
          </a:p>
        </p:txBody>
      </p:sp>
    </p:spTree>
    <p:extLst>
      <p:ext uri="{BB962C8B-B14F-4D97-AF65-F5344CB8AC3E}">
        <p14:creationId xmlns:p14="http://schemas.microsoft.com/office/powerpoint/2010/main" val="292015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XLTS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lnSpcReduction="10000"/>
          </a:bodyPr>
          <a:lstStyle/>
          <a:p>
            <a:r>
              <a:rPr lang="en-US" dirty="0"/>
              <a:t>4.4 XLTS will be supported for two more years (until Feb 2022)</a:t>
            </a:r>
          </a:p>
          <a:p>
            <a:r>
              <a:rPr lang="en-US" dirty="0"/>
              <a:t>Based on the previous information, we know needed security patches are being missed</a:t>
            </a:r>
          </a:p>
          <a:p>
            <a:r>
              <a:rPr lang="en-US" dirty="0" err="1"/>
              <a:t>Syzkaller</a:t>
            </a:r>
            <a:r>
              <a:rPr lang="en-US" dirty="0"/>
              <a:t> could help find some of these issues (as well as errors in backports that have been applied)</a:t>
            </a:r>
          </a:p>
          <a:p>
            <a:r>
              <a:rPr lang="en-US" dirty="0"/>
              <a:t>Let’s see what syzkaller.appspot.com looks like for that kernel:</a:t>
            </a:r>
          </a:p>
          <a:p>
            <a:endParaRPr lang="en-US" dirty="0"/>
          </a:p>
          <a:p>
            <a:endParaRPr lang="en-US" dirty="0"/>
          </a:p>
          <a:p>
            <a:endParaRPr lang="en-US" dirty="0"/>
          </a:p>
          <a:p>
            <a:endParaRPr lang="en-US" dirty="0"/>
          </a:p>
          <a:p>
            <a:endParaRPr lang="en-US" dirty="0"/>
          </a:p>
          <a:p>
            <a:r>
              <a:rPr lang="en-US" dirty="0"/>
              <a:t>For as long as we’ve been looking, it’s always looked like the above, not reporting anything</a:t>
            </a:r>
          </a:p>
          <a:p>
            <a:pPr lvl="1"/>
            <a:r>
              <a:rPr lang="en-US" dirty="0"/>
              <a:t>Not even the 4.4 Android kernel page will help, that hasn’t been updated in 460+ days</a:t>
            </a:r>
          </a:p>
          <a:p>
            <a:r>
              <a:rPr lang="en-US" dirty="0"/>
              <a:t>What the public thinks is happening in terms of support for these kernels simply doesn’t match reality</a:t>
            </a:r>
          </a:p>
          <a:p>
            <a:endParaRPr lang="en-US" dirty="0"/>
          </a:p>
          <a:p>
            <a:endParaRPr lang="en-US" dirty="0"/>
          </a:p>
        </p:txBody>
      </p:sp>
      <p:pic>
        <p:nvPicPr>
          <p:cNvPr id="4" name="Picture 3">
            <a:extLst>
              <a:ext uri="{FF2B5EF4-FFF2-40B4-BE49-F238E27FC236}">
                <a16:creationId xmlns:a16="http://schemas.microsoft.com/office/drawing/2014/main" id="{31146B91-7A3E-48FD-B511-AC8D70298D74}"/>
              </a:ext>
            </a:extLst>
          </p:cNvPr>
          <p:cNvPicPr>
            <a:picLocks noChangeAspect="1"/>
          </p:cNvPicPr>
          <p:nvPr/>
        </p:nvPicPr>
        <p:blipFill>
          <a:blip r:embed="rId3"/>
          <a:stretch>
            <a:fillRect/>
          </a:stretch>
        </p:blipFill>
        <p:spPr>
          <a:xfrm>
            <a:off x="1195614" y="3260204"/>
            <a:ext cx="9130212" cy="1766659"/>
          </a:xfrm>
          <a:prstGeom prst="rect">
            <a:avLst/>
          </a:prstGeom>
        </p:spPr>
      </p:pic>
    </p:spTree>
    <p:extLst>
      <p:ext uri="{BB962C8B-B14F-4D97-AF65-F5344CB8AC3E}">
        <p14:creationId xmlns:p14="http://schemas.microsoft.com/office/powerpoint/2010/main" val="277969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XLTS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lnSpcReduction="10000"/>
          </a:bodyPr>
          <a:lstStyle/>
          <a:p>
            <a:r>
              <a:rPr lang="en-US" dirty="0"/>
              <a:t>Our observations from having an independent stable backport process:</a:t>
            </a:r>
          </a:p>
          <a:p>
            <a:pPr lvl="1"/>
            <a:r>
              <a:rPr lang="en-US" dirty="0"/>
              <a:t>As of our final 4.4 patch, had at least 1250 security-relevant fixes missing in the upstream 4.4 LTS</a:t>
            </a:r>
          </a:p>
          <a:p>
            <a:pPr lvl="1"/>
            <a:r>
              <a:rPr lang="en-US" dirty="0">
                <a:hlinkClick r:id="rId3"/>
              </a:rPr>
              <a:t>https://twitter.com/grsecurity/status/1243523605264285696</a:t>
            </a:r>
            <a:endParaRPr lang="en-US" dirty="0"/>
          </a:p>
          <a:p>
            <a:pPr lvl="1"/>
            <a:r>
              <a:rPr lang="en-US" dirty="0"/>
              <a:t>AUTOSEL is getting better at spotting security fixes that miss the proper tags that previously only we were backporting</a:t>
            </a:r>
          </a:p>
          <a:p>
            <a:pPr lvl="2"/>
            <a:r>
              <a:rPr lang="en-US" dirty="0"/>
              <a:t>To see the full benefits, however, number of people involved in backporting has to increase, otherwise they simply get dropped at the –stable mailing list level</a:t>
            </a:r>
          </a:p>
          <a:p>
            <a:pPr lvl="2"/>
            <a:r>
              <a:rPr lang="en-US" dirty="0"/>
              <a:t>The above situation doesn’t appear to have noticeably improved</a:t>
            </a:r>
          </a:p>
          <a:p>
            <a:pPr lvl="2"/>
            <a:r>
              <a:rPr lang="en-US" dirty="0">
                <a:hlinkClick r:id="rId4"/>
              </a:rPr>
              <a:t>https://lwn.net/Articles/805473/</a:t>
            </a:r>
            <a:r>
              <a:rPr lang="en-US" dirty="0"/>
              <a:t> : Dan Carpenter - “Everyone is over worked.”</a:t>
            </a:r>
          </a:p>
          <a:p>
            <a:pPr lvl="1"/>
            <a:r>
              <a:rPr lang="en-US" dirty="0"/>
              <a:t>Patches selected by AUTOSEL could use more review however, to make sure it’s proper to apply them to older kernels and whether they need adjustments regardless of whether they cherry-pick cleanly</a:t>
            </a:r>
          </a:p>
          <a:p>
            <a:pPr lvl="2"/>
            <a:r>
              <a:rPr lang="en-US" dirty="0">
                <a:hlinkClick r:id="rId5"/>
              </a:rPr>
              <a:t>https://www.spinics.net/lists/bpf/msg11641.html</a:t>
            </a:r>
            <a:endParaRPr lang="en-US" dirty="0"/>
          </a:p>
          <a:p>
            <a:pPr lvl="3"/>
            <a:r>
              <a:rPr lang="en-US" dirty="0"/>
              <a:t>Was exploited as part of ZDI’s pwn2own </a:t>
            </a:r>
          </a:p>
        </p:txBody>
      </p:sp>
    </p:spTree>
    <p:extLst>
      <p:ext uri="{BB962C8B-B14F-4D97-AF65-F5344CB8AC3E}">
        <p14:creationId xmlns:p14="http://schemas.microsoft.com/office/powerpoint/2010/main" val="5801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err="1"/>
              <a:t>Syzkaller</a:t>
            </a:r>
            <a:endParaRPr lang="en-US" dirty="0"/>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a:bodyPr>
          <a:lstStyle/>
          <a:p>
            <a:r>
              <a:rPr lang="en-US" dirty="0"/>
              <a:t>In the past 10 years, the adoption of </a:t>
            </a:r>
            <a:r>
              <a:rPr lang="en-US" dirty="0" err="1"/>
              <a:t>syzkaller</a:t>
            </a:r>
            <a:r>
              <a:rPr lang="en-US" dirty="0"/>
              <a:t> has had possibly the largest impact on upstream kernel development</a:t>
            </a:r>
          </a:p>
          <a:p>
            <a:pPr lvl="1"/>
            <a:r>
              <a:rPr lang="en-US" dirty="0"/>
              <a:t>Developers notified when an issue in their code is found</a:t>
            </a:r>
          </a:p>
          <a:p>
            <a:pPr lvl="1"/>
            <a:r>
              <a:rPr lang="en-US" dirty="0"/>
              <a:t>Has integrated well with the existing development processes</a:t>
            </a:r>
          </a:p>
          <a:p>
            <a:r>
              <a:rPr lang="en-US" dirty="0"/>
              <a:t>Constantly improving, integrating new debugging/testing features</a:t>
            </a:r>
          </a:p>
          <a:p>
            <a:pPr lvl="1"/>
            <a:r>
              <a:rPr lang="en-US" dirty="0"/>
              <a:t>KCOV_ENABLE_COMPARISONS</a:t>
            </a:r>
          </a:p>
          <a:p>
            <a:pPr lvl="2"/>
            <a:r>
              <a:rPr lang="en-US" dirty="0"/>
              <a:t>Helps reach more code paths (and more quickly)</a:t>
            </a:r>
          </a:p>
          <a:p>
            <a:pPr lvl="1"/>
            <a:r>
              <a:rPr lang="en-US" dirty="0"/>
              <a:t>KASAN</a:t>
            </a:r>
          </a:p>
          <a:p>
            <a:pPr lvl="2"/>
            <a:r>
              <a:rPr lang="en-US" dirty="0"/>
              <a:t>Detects UAFs and other OOB memory accesses</a:t>
            </a:r>
          </a:p>
          <a:p>
            <a:pPr lvl="1"/>
            <a:r>
              <a:rPr lang="en-US" dirty="0"/>
              <a:t>KMSAN</a:t>
            </a:r>
          </a:p>
          <a:p>
            <a:pPr lvl="2"/>
            <a:r>
              <a:rPr lang="en-US" dirty="0"/>
              <a:t>Detects uninitialized memory accesses</a:t>
            </a:r>
          </a:p>
          <a:p>
            <a:pPr lvl="1"/>
            <a:r>
              <a:rPr lang="en-US" dirty="0"/>
              <a:t>KCSAN</a:t>
            </a:r>
          </a:p>
          <a:p>
            <a:pPr lvl="2"/>
            <a:r>
              <a:rPr lang="en-US" dirty="0"/>
              <a:t>Detects concurrency issues</a:t>
            </a:r>
          </a:p>
        </p:txBody>
      </p:sp>
    </p:spTree>
    <p:extLst>
      <p:ext uri="{BB962C8B-B14F-4D97-AF65-F5344CB8AC3E}">
        <p14:creationId xmlns:p14="http://schemas.microsoft.com/office/powerpoint/2010/main" val="371536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err="1"/>
              <a:t>Syzkaller</a:t>
            </a:r>
            <a:endParaRPr lang="en-US" dirty="0"/>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t>A bit of a double-edged sword</a:t>
            </a:r>
          </a:p>
          <a:p>
            <a:pPr lvl="1"/>
            <a:r>
              <a:rPr lang="en-US" dirty="0"/>
              <a:t>Custom </a:t>
            </a:r>
            <a:r>
              <a:rPr lang="en-US" dirty="0" err="1"/>
              <a:t>syzkaller</a:t>
            </a:r>
            <a:r>
              <a:rPr lang="en-US" dirty="0"/>
              <a:t> instances can find vulnerabilities syzkaller.appspot.com does not</a:t>
            </a:r>
          </a:p>
          <a:p>
            <a:pPr lvl="1"/>
            <a:r>
              <a:rPr lang="en-US" dirty="0"/>
              <a:t>Rapid pace of kernel development means there is always a plethora of unfixed issues</a:t>
            </a:r>
          </a:p>
          <a:p>
            <a:pPr lvl="2"/>
            <a:r>
              <a:rPr lang="en-US" dirty="0"/>
              <a:t>Particularly when </a:t>
            </a:r>
            <a:r>
              <a:rPr lang="en-US" dirty="0" err="1"/>
              <a:t>syzkaller</a:t>
            </a:r>
            <a:r>
              <a:rPr lang="en-US" dirty="0"/>
              <a:t> reaches new areas of the kernel (USB, </a:t>
            </a:r>
            <a:r>
              <a:rPr lang="en-US" dirty="0" err="1"/>
              <a:t>etc</a:t>
            </a:r>
            <a:r>
              <a:rPr lang="en-US" dirty="0"/>
              <a:t>)</a:t>
            </a:r>
          </a:p>
          <a:p>
            <a:pPr lvl="2"/>
            <a:r>
              <a:rPr lang="en-US" dirty="0">
                <a:hlinkClick r:id="rId3"/>
              </a:rPr>
              <a:t>https://twitter.com/dvyukov/status/1248241187854696450</a:t>
            </a:r>
            <a:endParaRPr lang="en-US" dirty="0"/>
          </a:p>
          <a:p>
            <a:pPr lvl="2"/>
            <a:endParaRPr lang="en-US" dirty="0"/>
          </a:p>
        </p:txBody>
      </p:sp>
      <p:pic>
        <p:nvPicPr>
          <p:cNvPr id="4" name="Picture 3">
            <a:extLst>
              <a:ext uri="{FF2B5EF4-FFF2-40B4-BE49-F238E27FC236}">
                <a16:creationId xmlns:a16="http://schemas.microsoft.com/office/drawing/2014/main" id="{01AC29E2-3717-4AD2-93DF-7F74482496DE}"/>
              </a:ext>
            </a:extLst>
          </p:cNvPr>
          <p:cNvPicPr>
            <a:picLocks noChangeAspect="1"/>
          </p:cNvPicPr>
          <p:nvPr/>
        </p:nvPicPr>
        <p:blipFill>
          <a:blip r:embed="rId4"/>
          <a:stretch>
            <a:fillRect/>
          </a:stretch>
        </p:blipFill>
        <p:spPr>
          <a:xfrm>
            <a:off x="2252031" y="3692665"/>
            <a:ext cx="5734850" cy="3077004"/>
          </a:xfrm>
          <a:prstGeom prst="rect">
            <a:avLst/>
          </a:prstGeom>
        </p:spPr>
      </p:pic>
    </p:spTree>
    <p:extLst>
      <p:ext uri="{BB962C8B-B14F-4D97-AF65-F5344CB8AC3E}">
        <p14:creationId xmlns:p14="http://schemas.microsoft.com/office/powerpoint/2010/main" val="94139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Exploitation Trends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lnSpcReduction="10000"/>
          </a:bodyPr>
          <a:lstStyle/>
          <a:p>
            <a:r>
              <a:rPr lang="en-US" dirty="0"/>
              <a:t>Data-only attacks are on the rise, as public attacks continue to focus on the path of least resistance</a:t>
            </a:r>
          </a:p>
          <a:p>
            <a:r>
              <a:rPr lang="en-US" dirty="0"/>
              <a:t>STATIC_USERMODEHELPER doesn’t seem to have caught on at all, UMH paths continue to be targeted</a:t>
            </a:r>
          </a:p>
          <a:p>
            <a:pPr lvl="1"/>
            <a:r>
              <a:rPr lang="en-US" dirty="0"/>
              <a:t>Kernel itself performs the task of breaking out of any container and executing a process with full privileges</a:t>
            </a:r>
          </a:p>
          <a:p>
            <a:r>
              <a:rPr lang="en-US" dirty="0"/>
              <a:t>Public, unfixed </a:t>
            </a:r>
            <a:r>
              <a:rPr lang="en-US" dirty="0" err="1"/>
              <a:t>syzkaller</a:t>
            </a:r>
            <a:r>
              <a:rPr lang="en-US" dirty="0"/>
              <a:t> reports a good source of information</a:t>
            </a:r>
          </a:p>
          <a:p>
            <a:pPr lvl="1"/>
            <a:r>
              <a:rPr lang="en-US" dirty="0"/>
              <a:t>Tweaks to </a:t>
            </a:r>
            <a:r>
              <a:rPr lang="en-US" dirty="0" err="1"/>
              <a:t>syzkaller</a:t>
            </a:r>
            <a:r>
              <a:rPr lang="en-US" dirty="0"/>
              <a:t>, differences in configs discover vulnerabilities that do not appear in the </a:t>
            </a:r>
            <a:r>
              <a:rPr lang="en-US" dirty="0" err="1"/>
              <a:t>Syzkaller</a:t>
            </a:r>
            <a:r>
              <a:rPr lang="en-US" dirty="0"/>
              <a:t> dashboard the public uses (</a:t>
            </a:r>
            <a:r>
              <a:rPr lang="en-US" dirty="0">
                <a:hlinkClick r:id="rId2"/>
              </a:rPr>
              <a:t>http://syzkaller.appspot.com/</a:t>
            </a:r>
            <a:r>
              <a:rPr lang="en-US" dirty="0"/>
              <a:t>)</a:t>
            </a:r>
          </a:p>
          <a:p>
            <a:r>
              <a:rPr lang="en-US" dirty="0"/>
              <a:t>Attack surface exposed by unprivileged user namespaces isn’t decreasing anytime soon</a:t>
            </a:r>
          </a:p>
          <a:p>
            <a:pPr lvl="1"/>
            <a:r>
              <a:rPr lang="en-US" dirty="0"/>
              <a:t>Even more functionality being exposed:</a:t>
            </a:r>
          </a:p>
          <a:p>
            <a:pPr lvl="2"/>
            <a:r>
              <a:rPr lang="en-US" dirty="0"/>
              <a:t>2abe05234f2e l2tp: Allow management of tunnels and session in user namespace</a:t>
            </a:r>
          </a:p>
          <a:p>
            <a:pPr lvl="2"/>
            <a:r>
              <a:rPr lang="en-US" dirty="0"/>
              <a:t>4a92602aa1cd </a:t>
            </a:r>
            <a:r>
              <a:rPr lang="en-US" dirty="0" err="1"/>
              <a:t>openvswitch</a:t>
            </a:r>
            <a:r>
              <a:rPr lang="en-US" dirty="0"/>
              <a:t>: allow management from inside user namespaces</a:t>
            </a:r>
          </a:p>
          <a:p>
            <a:pPr lvl="2"/>
            <a:r>
              <a:rPr lang="en-US" dirty="0"/>
              <a:t>5617c6cd6f844 nl80211: Allow privileged operations from user namespaces</a:t>
            </a:r>
          </a:p>
          <a:p>
            <a:pPr lvl="1"/>
            <a:r>
              <a:rPr lang="en-US" dirty="0"/>
              <a:t>“Does this newly-allowed code pass existing fuzzing tests?” doesn’t appear to be a consideration for enabling such functionality</a:t>
            </a:r>
          </a:p>
          <a:p>
            <a:endParaRPr lang="en-US" dirty="0"/>
          </a:p>
        </p:txBody>
      </p:sp>
    </p:spTree>
    <p:extLst>
      <p:ext uri="{BB962C8B-B14F-4D97-AF65-F5344CB8AC3E}">
        <p14:creationId xmlns:p14="http://schemas.microsoft.com/office/powerpoint/2010/main" val="393764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85E-329A-4D9C-A17D-4A2128F7E909}"/>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6EDC37B-607D-4DD4-A392-E6EF377FF004}"/>
              </a:ext>
            </a:extLst>
          </p:cNvPr>
          <p:cNvSpPr>
            <a:spLocks noGrp="1"/>
          </p:cNvSpPr>
          <p:nvPr>
            <p:ph idx="1"/>
          </p:nvPr>
        </p:nvSpPr>
        <p:spPr/>
        <p:txBody>
          <a:bodyPr>
            <a:normAutofit/>
          </a:bodyPr>
          <a:lstStyle/>
          <a:p>
            <a:r>
              <a:rPr lang="en-US" dirty="0"/>
              <a:t>Not an exhaustive timeline</a:t>
            </a:r>
          </a:p>
          <a:p>
            <a:r>
              <a:rPr lang="en-US" dirty="0"/>
              <a:t>Primarily selected from changes that rose to the level of being mentioned on kernelnewbies.org</a:t>
            </a:r>
          </a:p>
          <a:p>
            <a:r>
              <a:rPr lang="en-US" dirty="0"/>
              <a:t>Won’t include things that have a relation to security in some instances (e.g. ramp-up of KUNIT/</a:t>
            </a:r>
            <a:r>
              <a:rPr lang="en-US" dirty="0" err="1"/>
              <a:t>selftests</a:t>
            </a:r>
            <a:r>
              <a:rPr lang="en-US" dirty="0"/>
              <a:t>)</a:t>
            </a:r>
          </a:p>
          <a:p>
            <a:r>
              <a:rPr lang="en-US" dirty="0"/>
              <a:t>X86-specific</a:t>
            </a:r>
          </a:p>
          <a:p>
            <a:pPr lvl="1"/>
            <a:r>
              <a:rPr lang="en-US" dirty="0"/>
              <a:t>In fact, the ARM64 and PowerPC maintainers are landing significant security functionality recently</a:t>
            </a:r>
          </a:p>
          <a:p>
            <a:endParaRPr lang="en-US" dirty="0"/>
          </a:p>
        </p:txBody>
      </p:sp>
    </p:spTree>
    <p:extLst>
      <p:ext uri="{BB962C8B-B14F-4D97-AF65-F5344CB8AC3E}">
        <p14:creationId xmlns:p14="http://schemas.microsoft.com/office/powerpoint/2010/main" val="999260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Exploitation Trends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lnSpcReduction="10000"/>
          </a:bodyPr>
          <a:lstStyle/>
          <a:p>
            <a:r>
              <a:rPr lang="en-US" dirty="0"/>
              <a:t>Project Zero exploits mainly abusing FUSE and </a:t>
            </a:r>
            <a:r>
              <a:rPr lang="en-US" dirty="0" err="1"/>
              <a:t>userfaultfd</a:t>
            </a:r>
            <a:r>
              <a:rPr lang="en-US" dirty="0"/>
              <a:t> functionality for exploit reliability for many years</a:t>
            </a:r>
          </a:p>
          <a:p>
            <a:pPr lvl="1"/>
            <a:r>
              <a:rPr lang="en-US" dirty="0">
                <a:hlinkClick r:id="rId3"/>
              </a:rPr>
              <a:t>https://googleprojectzero.blogspot.com/2016/06/exploiting-recursion-in-linux-kernel_20.html</a:t>
            </a:r>
            <a:endParaRPr lang="en-US" dirty="0"/>
          </a:p>
          <a:p>
            <a:r>
              <a:rPr lang="en-US" dirty="0"/>
              <a:t>Attackers still don’t care about whether a vulnerability has a CVE assigned or not</a:t>
            </a:r>
          </a:p>
          <a:p>
            <a:pPr lvl="1"/>
            <a:r>
              <a:rPr lang="en-US" dirty="0">
                <a:hlinkClick r:id="rId4"/>
              </a:rPr>
              <a:t>https://googleprojectzero.blogspot.com/2019/11/bad-binder-android-in-wild-exploit.html</a:t>
            </a:r>
            <a:endParaRPr lang="en-US" dirty="0"/>
          </a:p>
          <a:p>
            <a:pPr lvl="1"/>
            <a:r>
              <a:rPr lang="en-US" dirty="0"/>
              <a:t>Above vulnerability was exploited with an in-the-wild 0day allegedly developed by NSO Group</a:t>
            </a:r>
          </a:p>
          <a:p>
            <a:pPr lvl="1"/>
            <a:r>
              <a:rPr lang="en-US" dirty="0"/>
              <a:t>Illustrates that security gaps will continue to exist with downstream users even if </a:t>
            </a:r>
            <a:r>
              <a:rPr lang="en-US" dirty="0" err="1"/>
              <a:t>upstream’s</a:t>
            </a:r>
            <a:r>
              <a:rPr lang="en-US" dirty="0"/>
              <a:t> process works correctly</a:t>
            </a:r>
          </a:p>
          <a:p>
            <a:pPr lvl="2"/>
            <a:r>
              <a:rPr lang="en-US" dirty="0"/>
              <a:t>Fix here did get applied to –stable kernels</a:t>
            </a:r>
          </a:p>
          <a:p>
            <a:pPr lvl="2"/>
            <a:r>
              <a:rPr lang="en-US" dirty="0"/>
              <a:t>Commit message mentioned the UAF, contained </a:t>
            </a:r>
            <a:r>
              <a:rPr lang="en-US" dirty="0" err="1"/>
              <a:t>syzbot</a:t>
            </a:r>
            <a:r>
              <a:rPr lang="en-US" dirty="0"/>
              <a:t> Reported-by, and </a:t>
            </a:r>
            <a:r>
              <a:rPr lang="en-US" dirty="0" err="1"/>
              <a:t>CC’d</a:t>
            </a:r>
            <a:r>
              <a:rPr lang="en-US" dirty="0"/>
              <a:t> stable@</a:t>
            </a:r>
          </a:p>
          <a:p>
            <a:r>
              <a:rPr lang="en-US" dirty="0"/>
              <a:t>Interpreter security will become increasingly important</a:t>
            </a:r>
          </a:p>
          <a:p>
            <a:pPr lvl="1"/>
            <a:r>
              <a:rPr lang="en-US" dirty="0"/>
              <a:t>O_MAYEXEC and the various interpreter work from Microsoft/Red Hat and others are necessary steps that ideally should have started long ago</a:t>
            </a:r>
          </a:p>
        </p:txBody>
      </p:sp>
    </p:spTree>
    <p:extLst>
      <p:ext uri="{BB962C8B-B14F-4D97-AF65-F5344CB8AC3E}">
        <p14:creationId xmlns:p14="http://schemas.microsoft.com/office/powerpoint/2010/main" val="2161801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Exploitation Trends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lnSpcReduction="10000"/>
          </a:bodyPr>
          <a:lstStyle/>
          <a:p>
            <a:r>
              <a:rPr lang="en-US" dirty="0"/>
              <a:t>Reactionary security doesn’t work anymore – outside of Project Zero, few exploits are published publicly</a:t>
            </a:r>
          </a:p>
          <a:p>
            <a:pPr lvl="1"/>
            <a:r>
              <a:rPr lang="en-US" dirty="0"/>
              <a:t>Today’s security professionals (especially the younger, newer generation) expect to be paid for their work</a:t>
            </a:r>
          </a:p>
          <a:p>
            <a:pPr lvl="1"/>
            <a:r>
              <a:rPr lang="en-US" dirty="0"/>
              <a:t>Companies like </a:t>
            </a:r>
            <a:r>
              <a:rPr lang="en-US" dirty="0" err="1"/>
              <a:t>Zerodium</a:t>
            </a:r>
            <a:r>
              <a:rPr lang="en-US" dirty="0"/>
              <a:t> will buy exploits for widely-used software, including Linux</a:t>
            </a:r>
          </a:p>
          <a:p>
            <a:pPr lvl="1"/>
            <a:r>
              <a:rPr lang="en-US" dirty="0"/>
              <a:t>Several other security companies develop and sell these exploits with in-house talent</a:t>
            </a:r>
          </a:p>
          <a:p>
            <a:r>
              <a:rPr lang="en-US" dirty="0"/>
              <a:t>Techniques more important than individual vulnerabilities</a:t>
            </a:r>
          </a:p>
          <a:p>
            <a:pPr lvl="1"/>
            <a:r>
              <a:rPr lang="en-US" dirty="0"/>
              <a:t>Exploit shops plug the vulnerability into their existing exploitation frameworks</a:t>
            </a:r>
          </a:p>
          <a:p>
            <a:r>
              <a:rPr lang="en-US" dirty="0"/>
              <a:t>Can’t wait for a public exploit to start thinking about how to improve security</a:t>
            </a:r>
          </a:p>
          <a:p>
            <a:pPr lvl="1"/>
            <a:r>
              <a:rPr lang="en-US" dirty="0"/>
              <a:t>The mouse in the cat and mouse game has slipped into the hole in the wall</a:t>
            </a:r>
          </a:p>
          <a:p>
            <a:r>
              <a:rPr lang="en-US" dirty="0"/>
              <a:t>Automatic Exploit Generation</a:t>
            </a:r>
          </a:p>
          <a:p>
            <a:pPr lvl="1"/>
            <a:r>
              <a:rPr lang="en-US" dirty="0"/>
              <a:t>Current state of art is effective unless CFI is employed</a:t>
            </a:r>
          </a:p>
          <a:p>
            <a:pPr lvl="1"/>
            <a:r>
              <a:rPr lang="en-US" dirty="0">
                <a:hlinkClick r:id="rId3"/>
              </a:rPr>
              <a:t>https://i.blackhat.com/eu-19/Wednesday/eu-19-Chen-Hands-Off-And-Putting-SLAB-SLUB-Feng-Shui-In-A-Blackbox.pdf</a:t>
            </a:r>
            <a:endParaRPr lang="en-US" dirty="0"/>
          </a:p>
        </p:txBody>
      </p:sp>
    </p:spTree>
    <p:extLst>
      <p:ext uri="{BB962C8B-B14F-4D97-AF65-F5344CB8AC3E}">
        <p14:creationId xmlns:p14="http://schemas.microsoft.com/office/powerpoint/2010/main" val="1491138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lstStyle/>
          <a:p>
            <a:r>
              <a:rPr lang="en-US" dirty="0"/>
              <a:t>KASLR has been repeatedly proven to be security theater</a:t>
            </a:r>
          </a:p>
          <a:p>
            <a:pPr lvl="1"/>
            <a:r>
              <a:rPr lang="en-US" dirty="0"/>
              <a:t>Operating under the assumption of no information leaks for the Linux kernel is a losing bet</a:t>
            </a:r>
          </a:p>
          <a:p>
            <a:pPr lvl="1"/>
            <a:r>
              <a:rPr lang="en-US" dirty="0"/>
              <a:t>Continues to consume a lot of developer time across multiple architectures</a:t>
            </a:r>
          </a:p>
          <a:p>
            <a:pPr lvl="1"/>
            <a:r>
              <a:rPr lang="en-US" dirty="0"/>
              <a:t>Confused </a:t>
            </a:r>
            <a:r>
              <a:rPr lang="en-US" dirty="0" err="1"/>
              <a:t>printk</a:t>
            </a:r>
            <a:r>
              <a:rPr lang="en-US" dirty="0"/>
              <a:t> %p hashing effort in support of KASLR has hampered bug reporting</a:t>
            </a:r>
          </a:p>
          <a:p>
            <a:pPr lvl="1"/>
            <a:r>
              <a:rPr lang="en-US" dirty="0"/>
              <a:t>Takes up an outsized focus on KSPP mailing list</a:t>
            </a:r>
          </a:p>
          <a:p>
            <a:pPr lvl="2"/>
            <a:r>
              <a:rPr lang="en-US" dirty="0"/>
              <a:t>PIE support to extend KASLR (for an extra 2 bits of equally-</a:t>
            </a:r>
            <a:r>
              <a:rPr lang="en-US" dirty="0" err="1"/>
              <a:t>leakable</a:t>
            </a:r>
            <a:r>
              <a:rPr lang="en-US" dirty="0"/>
              <a:t> entropy) currently on v11 of patch series that started in August </a:t>
            </a:r>
            <a:r>
              <a:rPr lang="en-US" b="1" dirty="0"/>
              <a:t>2017</a:t>
            </a:r>
          </a:p>
          <a:p>
            <a:r>
              <a:rPr lang="en-US" dirty="0"/>
              <a:t>Consider modern/realistic threat models and implement security that can be effective/performant under those models</a:t>
            </a:r>
          </a:p>
          <a:p>
            <a:pPr lvl="1"/>
            <a:r>
              <a:rPr lang="en-US" dirty="0"/>
              <a:t>Why is FG-KASLR being discussed when CFI has already been demonstrated for years?</a:t>
            </a:r>
          </a:p>
        </p:txBody>
      </p:sp>
    </p:spTree>
    <p:extLst>
      <p:ext uri="{BB962C8B-B14F-4D97-AF65-F5344CB8AC3E}">
        <p14:creationId xmlns:p14="http://schemas.microsoft.com/office/powerpoint/2010/main" val="3628023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lstStyle/>
          <a:p>
            <a:r>
              <a:rPr lang="en-US" dirty="0"/>
              <a:t>Seemingly “simple” mitigations can create sunk cost fallacies</a:t>
            </a:r>
          </a:p>
          <a:p>
            <a:pPr lvl="1"/>
            <a:r>
              <a:rPr lang="en-US" dirty="0"/>
              <a:t>Arises when they cannot offer the security they purport under realistic threat models</a:t>
            </a:r>
          </a:p>
          <a:p>
            <a:pPr lvl="1"/>
            <a:r>
              <a:rPr lang="en-US" dirty="0"/>
              <a:t>Each workaround for an attack can add performance hit</a:t>
            </a:r>
          </a:p>
          <a:p>
            <a:pPr lvl="1"/>
            <a:r>
              <a:rPr lang="en-US" dirty="0"/>
              <a:t>Had all the issues been known from the beginning, mitigation wouldn’t have landed</a:t>
            </a:r>
          </a:p>
          <a:p>
            <a:pPr lvl="1"/>
            <a:r>
              <a:rPr lang="en-US" dirty="0"/>
              <a:t>After years of work, will you remove an indefensible mitigation, or keep adding to the hacks and performance hit?</a:t>
            </a:r>
          </a:p>
          <a:p>
            <a:pPr lvl="1"/>
            <a:r>
              <a:rPr lang="en-US" dirty="0"/>
              <a:t>FG-KASLR will prove to be an example of this</a:t>
            </a:r>
          </a:p>
          <a:p>
            <a:r>
              <a:rPr lang="en-US" dirty="0"/>
              <a:t>Resist the thinking of “we have to do something / this is something / let’s do this”</a:t>
            </a:r>
          </a:p>
          <a:p>
            <a:pPr lvl="1"/>
            <a:r>
              <a:rPr lang="en-US" dirty="0">
                <a:hlinkClick r:id="rId3"/>
              </a:rPr>
              <a:t>http://addxorrol.blogspot.com/2020/03/before-you-ship-security-mitigation.html</a:t>
            </a:r>
            <a:endParaRPr lang="en-US" dirty="0"/>
          </a:p>
          <a:p>
            <a:pPr lvl="1"/>
            <a:r>
              <a:rPr lang="en-US" dirty="0"/>
              <a:t>With dearth of public exploits, developers only have to convince each other</a:t>
            </a:r>
          </a:p>
          <a:p>
            <a:pPr lvl="1"/>
            <a:r>
              <a:rPr lang="en-US" dirty="0"/>
              <a:t>Little to no independent/expert evaluation (outside of Jann Horn)</a:t>
            </a:r>
          </a:p>
        </p:txBody>
      </p:sp>
    </p:spTree>
    <p:extLst>
      <p:ext uri="{BB962C8B-B14F-4D97-AF65-F5344CB8AC3E}">
        <p14:creationId xmlns:p14="http://schemas.microsoft.com/office/powerpoint/2010/main" val="983837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lstStyle/>
          <a:p>
            <a:r>
              <a:rPr lang="en-US" dirty="0"/>
              <a:t>Improve the quality of benchmarks for security features before inclusion into the kernel</a:t>
            </a:r>
          </a:p>
          <a:p>
            <a:pPr lvl="1"/>
            <a:r>
              <a:rPr lang="en-US" dirty="0"/>
              <a:t>KAISER once claimed a 0.1% performance hit</a:t>
            </a:r>
          </a:p>
          <a:p>
            <a:pPr lvl="1"/>
            <a:r>
              <a:rPr lang="en-US" dirty="0"/>
              <a:t>1% performance hit was claimed for STACKLEAK (not by us)</a:t>
            </a:r>
          </a:p>
          <a:p>
            <a:pPr lvl="1"/>
            <a:r>
              <a:rPr lang="en-US" dirty="0"/>
              <a:t>Retpolines ended up having a large impact on network throughput</a:t>
            </a:r>
          </a:p>
          <a:p>
            <a:pPr lvl="1"/>
            <a:r>
              <a:rPr lang="en-US" dirty="0"/>
              <a:t>Benchmarks mostly appear to involve kernel compilation, a task that only spends a tiny percentage of its time in the kernel, diluting any performance hit that exists</a:t>
            </a:r>
          </a:p>
          <a:p>
            <a:pPr lvl="1"/>
            <a:r>
              <a:rPr lang="en-US" dirty="0"/>
              <a:t>Ideally, a suite of benchmarks should be performed on a farm of consumer/server CPUs of at least the past 5 years</a:t>
            </a:r>
          </a:p>
        </p:txBody>
      </p:sp>
    </p:spTree>
    <p:extLst>
      <p:ext uri="{BB962C8B-B14F-4D97-AF65-F5344CB8AC3E}">
        <p14:creationId xmlns:p14="http://schemas.microsoft.com/office/powerpoint/2010/main" val="26416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lstStyle/>
          <a:p>
            <a:r>
              <a:rPr lang="en-US" dirty="0"/>
              <a:t>Development organization still focused on patches and mailing lists</a:t>
            </a:r>
          </a:p>
          <a:p>
            <a:pPr lvl="1"/>
            <a:r>
              <a:rPr lang="en-US" dirty="0"/>
              <a:t>In many instances (including some of the examples provided) information was available online pointing to a bug or a proper fix</a:t>
            </a:r>
          </a:p>
          <a:p>
            <a:pPr lvl="1"/>
            <a:r>
              <a:rPr lang="en-US" dirty="0"/>
              <a:t>Current process involves essentially ignoring that external information until it falls in line with the standard Linux development process</a:t>
            </a:r>
          </a:p>
          <a:p>
            <a:pPr lvl="1"/>
            <a:r>
              <a:rPr lang="en-US" dirty="0"/>
              <a:t>Maintainers exist to corral patches into the upstream kernel – what about corralling information into a centralized location to improve the quality of the kernel?</a:t>
            </a:r>
          </a:p>
          <a:p>
            <a:pPr lvl="2"/>
            <a:r>
              <a:rPr lang="en-US" dirty="0"/>
              <a:t>Example: a group in charge of ensuring stable kernels apply applicable security fixes</a:t>
            </a:r>
          </a:p>
          <a:p>
            <a:pPr lvl="2"/>
            <a:r>
              <a:rPr lang="en-US" dirty="0"/>
              <a:t>Problem: the public didn’t sign up for the behind-closed-doors decision to extend stable kernel support from 2 years to 6 years for the benefit of phone vendors, certainly not for free</a:t>
            </a:r>
          </a:p>
        </p:txBody>
      </p:sp>
    </p:spTree>
    <p:extLst>
      <p:ext uri="{BB962C8B-B14F-4D97-AF65-F5344CB8AC3E}">
        <p14:creationId xmlns:p14="http://schemas.microsoft.com/office/powerpoint/2010/main" val="4056062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lstStyle/>
          <a:p>
            <a:r>
              <a:rPr lang="en-US" dirty="0"/>
              <a:t>Fail fast, iterate faster</a:t>
            </a:r>
          </a:p>
          <a:p>
            <a:pPr lvl="1"/>
            <a:r>
              <a:rPr lang="en-US" dirty="0"/>
              <a:t>A lot of review for security patches is trivial nitpicking and can-kicking</a:t>
            </a:r>
          </a:p>
          <a:p>
            <a:pPr lvl="1"/>
            <a:r>
              <a:rPr lang="en-US" dirty="0"/>
              <a:t>Appears to be a different set of standards for merging non-security features vs even optional security code</a:t>
            </a:r>
          </a:p>
          <a:p>
            <a:pPr lvl="1"/>
            <a:r>
              <a:rPr lang="en-US" dirty="0"/>
              <a:t>Is having the KASLR PIE/S.A.R.A. code dragged out over 3 years an effective use of developers’ time?</a:t>
            </a:r>
          </a:p>
          <a:p>
            <a:pPr lvl="1"/>
            <a:r>
              <a:rPr lang="en-US" dirty="0"/>
              <a:t>When an abysmal patch is presented that has no chance of being merged in any form, is it really helpful to lead the submitter on by suggesting trivial nitpicks and typo fixes and asking them to put out a v2/v3/v20?</a:t>
            </a:r>
          </a:p>
          <a:p>
            <a:r>
              <a:rPr lang="en-US"/>
              <a:t>The </a:t>
            </a:r>
            <a:r>
              <a:rPr lang="en-US" dirty="0"/>
              <a:t>time to decide on an “unprivileged” </a:t>
            </a:r>
            <a:r>
              <a:rPr lang="en-US" dirty="0" err="1"/>
              <a:t>sysctl</a:t>
            </a:r>
            <a:r>
              <a:rPr lang="en-US" dirty="0"/>
              <a:t> for an easily abused new feature is when the feature is first introduced, not years after the necessity is obvious via multiple exploits (</a:t>
            </a:r>
            <a:r>
              <a:rPr lang="en-US" dirty="0" err="1"/>
              <a:t>unpriv</a:t>
            </a:r>
            <a:r>
              <a:rPr lang="en-US" dirty="0"/>
              <a:t> </a:t>
            </a:r>
            <a:r>
              <a:rPr lang="en-US" dirty="0" err="1"/>
              <a:t>userns</a:t>
            </a:r>
            <a:r>
              <a:rPr lang="en-US" dirty="0"/>
              <a:t>, </a:t>
            </a:r>
            <a:r>
              <a:rPr lang="en-US" dirty="0" err="1"/>
              <a:t>userfaultfd</a:t>
            </a:r>
            <a:r>
              <a:rPr lang="en-US" dirty="0"/>
              <a:t>, </a:t>
            </a:r>
            <a:r>
              <a:rPr lang="en-US" dirty="0" err="1"/>
              <a:t>etc</a:t>
            </a:r>
            <a:r>
              <a:rPr lang="en-US" dirty="0"/>
              <a:t>)</a:t>
            </a:r>
          </a:p>
        </p:txBody>
      </p:sp>
    </p:spTree>
    <p:extLst>
      <p:ext uri="{BB962C8B-B14F-4D97-AF65-F5344CB8AC3E}">
        <p14:creationId xmlns:p14="http://schemas.microsoft.com/office/powerpoint/2010/main" val="2635423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Recommendations</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lstStyle/>
          <a:p>
            <a:r>
              <a:rPr lang="en-US" dirty="0"/>
              <a:t>Find a way to fund security work again</a:t>
            </a:r>
          </a:p>
          <a:p>
            <a:pPr lvl="1"/>
            <a:r>
              <a:rPr lang="en-US" dirty="0"/>
              <a:t>CII is long dead, but no obituary was ever posted</a:t>
            </a:r>
          </a:p>
          <a:p>
            <a:pPr lvl="2"/>
            <a:r>
              <a:rPr lang="en-US" dirty="0">
                <a:hlinkClick r:id="rId3"/>
              </a:rPr>
              <a:t>https://twitter.com/TomRittervg/status/1181572896579305473</a:t>
            </a:r>
            <a:endParaRPr lang="en-US" dirty="0"/>
          </a:p>
          <a:p>
            <a:pPr lvl="2"/>
            <a:r>
              <a:rPr lang="en-US" dirty="0"/>
              <a:t>Last announcement in 2017</a:t>
            </a:r>
          </a:p>
          <a:p>
            <a:pPr lvl="2"/>
            <a:r>
              <a:rPr lang="en-US" dirty="0"/>
              <a:t>Last mail on cii-discuss mailing list was December 2017 regarding CII support for OpenSSH having ended in 2016 but still being listed on the CII website</a:t>
            </a:r>
          </a:p>
          <a:p>
            <a:pPr lvl="3"/>
            <a:r>
              <a:rPr lang="en-US" dirty="0"/>
              <a:t>No reply, OpenSSH and OpenSSL still falsely listed as currently-supported projects today</a:t>
            </a:r>
          </a:p>
          <a:p>
            <a:r>
              <a:rPr lang="en-US" dirty="0"/>
              <a:t>Actually practice what you preach</a:t>
            </a:r>
          </a:p>
          <a:p>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65102695-3B57-44C4-9719-32B14387E85F}"/>
              </a:ext>
            </a:extLst>
          </p:cNvPr>
          <p:cNvPicPr>
            <a:picLocks noChangeAspect="1"/>
          </p:cNvPicPr>
          <p:nvPr/>
        </p:nvPicPr>
        <p:blipFill>
          <a:blip r:embed="rId4"/>
          <a:stretch>
            <a:fillRect/>
          </a:stretch>
        </p:blipFill>
        <p:spPr>
          <a:xfrm>
            <a:off x="1514167" y="4735154"/>
            <a:ext cx="9163665" cy="1441809"/>
          </a:xfrm>
          <a:prstGeom prst="rect">
            <a:avLst/>
          </a:prstGeom>
        </p:spPr>
      </p:pic>
    </p:spTree>
    <p:extLst>
      <p:ext uri="{BB962C8B-B14F-4D97-AF65-F5344CB8AC3E}">
        <p14:creationId xmlns:p14="http://schemas.microsoft.com/office/powerpoint/2010/main" val="1260251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175D7-E238-43FF-A4D6-55B745E441AA}"/>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DD99264-28F0-401E-B2C6-8F154380AB9A}"/>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23822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lstStyle/>
          <a:p>
            <a:r>
              <a:rPr lang="en-US" dirty="0"/>
              <a:t>August 2010 – “Linux Security in 10 Years” presented at Linux Security Summit</a:t>
            </a:r>
          </a:p>
          <a:p>
            <a:pPr lvl="1"/>
            <a:r>
              <a:rPr lang="en-US" dirty="0"/>
              <a:t>Mentioned little mainline attention to kernel self-protection</a:t>
            </a:r>
          </a:p>
          <a:p>
            <a:pPr lvl="1"/>
            <a:r>
              <a:rPr lang="en-US" dirty="0"/>
              <a:t>2009/2010 saw a large influx of published kernel exploits, many by me with techniques still in use today</a:t>
            </a:r>
          </a:p>
          <a:p>
            <a:pPr lvl="1"/>
            <a:r>
              <a:rPr lang="en-US" dirty="0"/>
              <a:t>Recommended:</a:t>
            </a:r>
          </a:p>
          <a:p>
            <a:pPr lvl="2"/>
            <a:r>
              <a:rPr lang="en-US" dirty="0"/>
              <a:t>Removing RWX from the kernel, eliminating information leaks, protecting sensitive kernel data (function pointers, IDT/GDT, </a:t>
            </a:r>
            <a:r>
              <a:rPr lang="en-US" dirty="0" err="1"/>
              <a:t>etc</a:t>
            </a:r>
            <a:r>
              <a:rPr lang="en-US" dirty="0"/>
              <a:t>)</a:t>
            </a:r>
          </a:p>
          <a:p>
            <a:pPr lvl="2"/>
            <a:r>
              <a:rPr lang="en-US" dirty="0"/>
              <a:t>Protecting against invalid userland memory accesses, </a:t>
            </a:r>
            <a:r>
              <a:rPr lang="en-US" dirty="0" err="1"/>
              <a:t>refcount</a:t>
            </a:r>
            <a:r>
              <a:rPr lang="en-US" dirty="0"/>
              <a:t> overflows, overflows of allocation sizes</a:t>
            </a:r>
          </a:p>
          <a:p>
            <a:pPr lvl="2"/>
            <a:r>
              <a:rPr lang="en-US" dirty="0"/>
              <a:t>Implementing CFI, preparing for data-only attacks</a:t>
            </a:r>
          </a:p>
        </p:txBody>
      </p:sp>
    </p:spTree>
    <p:extLst>
      <p:ext uri="{BB962C8B-B14F-4D97-AF65-F5344CB8AC3E}">
        <p14:creationId xmlns:p14="http://schemas.microsoft.com/office/powerpoint/2010/main" val="75765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lnSpcReduction="10000"/>
          </a:bodyPr>
          <a:lstStyle/>
          <a:p>
            <a:r>
              <a:rPr lang="en-US" dirty="0"/>
              <a:t>June 2011 – kernel-hardening mailing list created</a:t>
            </a:r>
          </a:p>
          <a:p>
            <a:pPr lvl="1"/>
            <a:r>
              <a:rPr lang="en-US" dirty="0"/>
              <a:t>Helped track </a:t>
            </a:r>
            <a:r>
              <a:rPr lang="en-US" dirty="0" err="1"/>
              <a:t>GSoC</a:t>
            </a:r>
            <a:r>
              <a:rPr lang="en-US" dirty="0"/>
              <a:t> project for </a:t>
            </a:r>
            <a:r>
              <a:rPr lang="en-US" dirty="0" err="1"/>
              <a:t>Vasiliy</a:t>
            </a:r>
            <a:r>
              <a:rPr lang="en-US" dirty="0"/>
              <a:t> Kulikov</a:t>
            </a:r>
          </a:p>
          <a:p>
            <a:pPr lvl="2"/>
            <a:r>
              <a:rPr lang="en-US" dirty="0"/>
              <a:t>Port of </a:t>
            </a:r>
            <a:r>
              <a:rPr lang="en-US" dirty="0" err="1"/>
              <a:t>Openwall’s</a:t>
            </a:r>
            <a:r>
              <a:rPr lang="en-US" dirty="0"/>
              <a:t> /proc restrictions via a mount-time ‘</a:t>
            </a:r>
            <a:r>
              <a:rPr lang="en-US" dirty="0" err="1"/>
              <a:t>hidepid</a:t>
            </a:r>
            <a:r>
              <a:rPr lang="en-US" dirty="0"/>
              <a:t>’ setting</a:t>
            </a:r>
          </a:p>
          <a:p>
            <a:pPr lvl="3"/>
            <a:r>
              <a:rPr lang="en-US" dirty="0" err="1"/>
              <a:t>Polkit</a:t>
            </a:r>
            <a:r>
              <a:rPr lang="en-US" dirty="0"/>
              <a:t>/</a:t>
            </a:r>
            <a:r>
              <a:rPr lang="en-US" dirty="0" err="1"/>
              <a:t>dbus</a:t>
            </a:r>
            <a:r>
              <a:rPr lang="en-US" dirty="0"/>
              <a:t>-broker/</a:t>
            </a:r>
            <a:r>
              <a:rPr lang="en-US" dirty="0" err="1"/>
              <a:t>etc</a:t>
            </a:r>
            <a:r>
              <a:rPr lang="en-US" dirty="0"/>
              <a:t> refusing to support it:</a:t>
            </a:r>
          </a:p>
          <a:p>
            <a:pPr lvl="4"/>
            <a:r>
              <a:rPr lang="en-US" dirty="0">
                <a:hlinkClick r:id="rId3"/>
              </a:rPr>
              <a:t>https://github.com/bus1/dbus-broker/issues/207</a:t>
            </a:r>
            <a:endParaRPr lang="en-US" dirty="0"/>
          </a:p>
          <a:p>
            <a:pPr lvl="4"/>
            <a:r>
              <a:rPr lang="en-US" dirty="0">
                <a:hlinkClick r:id="rId4"/>
              </a:rPr>
              <a:t>https://github.com/systemd/systemd/issues/12955</a:t>
            </a:r>
            <a:endParaRPr lang="en-US" dirty="0"/>
          </a:p>
          <a:p>
            <a:pPr lvl="3"/>
            <a:r>
              <a:rPr lang="en-US" dirty="0"/>
              <a:t>Currently being re-implemented as a per-ns mount setting</a:t>
            </a:r>
          </a:p>
          <a:p>
            <a:pPr lvl="2"/>
            <a:r>
              <a:rPr lang="en-US" dirty="0"/>
              <a:t>Unprivileged ping sockets</a:t>
            </a:r>
          </a:p>
          <a:p>
            <a:pPr lvl="3"/>
            <a:r>
              <a:rPr lang="en-US" dirty="0"/>
              <a:t>Unfortunately, introduced some security flaws of its own</a:t>
            </a:r>
          </a:p>
          <a:p>
            <a:pPr lvl="3"/>
            <a:r>
              <a:rPr lang="en-US" dirty="0">
                <a:hlinkClick r:id="rId5"/>
              </a:rPr>
              <a:t>https://www.openwall.com/lists/oss-security/2017/03/25/1</a:t>
            </a:r>
            <a:endParaRPr lang="en-US" dirty="0"/>
          </a:p>
          <a:p>
            <a:pPr lvl="1"/>
            <a:r>
              <a:rPr lang="en-US" dirty="0"/>
              <a:t>During </a:t>
            </a:r>
            <a:r>
              <a:rPr lang="en-US" dirty="0" err="1"/>
              <a:t>GSoC</a:t>
            </a:r>
            <a:r>
              <a:rPr lang="en-US" dirty="0"/>
              <a:t> (June to August 2011), averaged 173 posts per month</a:t>
            </a:r>
          </a:p>
          <a:p>
            <a:pPr lvl="2"/>
            <a:r>
              <a:rPr lang="en-US" dirty="0"/>
              <a:t>Dropped to 131 in Sept, and 8 in Oct</a:t>
            </a:r>
          </a:p>
          <a:p>
            <a:pPr lvl="2"/>
            <a:r>
              <a:rPr lang="en-US" dirty="0"/>
              <a:t>Nov 2011 - Nov 2015, average monthly post count of 24, median of 3, 12 posts total in 2014</a:t>
            </a:r>
          </a:p>
          <a:p>
            <a:pPr lvl="2"/>
            <a:endParaRPr lang="en-US" dirty="0"/>
          </a:p>
          <a:p>
            <a:pPr lvl="3"/>
            <a:endParaRPr lang="en-US" dirty="0"/>
          </a:p>
        </p:txBody>
      </p:sp>
    </p:spTree>
    <p:extLst>
      <p:ext uri="{BB962C8B-B14F-4D97-AF65-F5344CB8AC3E}">
        <p14:creationId xmlns:p14="http://schemas.microsoft.com/office/powerpoint/2010/main" val="125421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lnSpcReduction="10000"/>
          </a:bodyPr>
          <a:lstStyle/>
          <a:p>
            <a:r>
              <a:rPr lang="en-US" dirty="0"/>
              <a:t>July 2011 (v3.0) – Supervisor Mode Execution Prevention (SMEP) support added</a:t>
            </a:r>
          </a:p>
          <a:p>
            <a:pPr lvl="1"/>
            <a:r>
              <a:rPr lang="en-US" dirty="0"/>
              <a:t>Not usable until Ivy Bridge shipped in Q2 2012</a:t>
            </a:r>
          </a:p>
          <a:p>
            <a:r>
              <a:rPr lang="en-US" dirty="0"/>
              <a:t>May 2012 (v3.4) – Yama LSM introduced</a:t>
            </a:r>
          </a:p>
          <a:p>
            <a:pPr lvl="1"/>
            <a:r>
              <a:rPr lang="en-US" dirty="0"/>
              <a:t>Implemented </a:t>
            </a:r>
            <a:r>
              <a:rPr lang="en-US" dirty="0" err="1"/>
              <a:t>ptrace</a:t>
            </a:r>
            <a:r>
              <a:rPr lang="en-US" dirty="0"/>
              <a:t> restrictions present in grsecurity</a:t>
            </a:r>
          </a:p>
          <a:p>
            <a:pPr lvl="1"/>
            <a:r>
              <a:rPr lang="en-US" dirty="0"/>
              <a:t>Originally manually stacked with other LSMs</a:t>
            </a:r>
          </a:p>
          <a:p>
            <a:r>
              <a:rPr lang="en-US" dirty="0"/>
              <a:t>July 2012 (v3.5) – BPF-based </a:t>
            </a:r>
            <a:r>
              <a:rPr lang="en-US" dirty="0" err="1"/>
              <a:t>seccomp</a:t>
            </a:r>
            <a:r>
              <a:rPr lang="en-US" dirty="0"/>
              <a:t> introduced</a:t>
            </a:r>
          </a:p>
          <a:p>
            <a:pPr lvl="1"/>
            <a:r>
              <a:rPr lang="en-US" dirty="0"/>
              <a:t>Adopted early on by </a:t>
            </a:r>
            <a:r>
              <a:rPr lang="en-US" dirty="0" err="1"/>
              <a:t>systemd</a:t>
            </a:r>
            <a:r>
              <a:rPr lang="en-US" dirty="0"/>
              <a:t> and Chromium</a:t>
            </a:r>
          </a:p>
          <a:p>
            <a:r>
              <a:rPr lang="en-US" dirty="0"/>
              <a:t>September 2012 (v3.6) – </a:t>
            </a:r>
            <a:r>
              <a:rPr lang="en-US" dirty="0" err="1"/>
              <a:t>symlink</a:t>
            </a:r>
            <a:r>
              <a:rPr lang="en-US" dirty="0"/>
              <a:t>/</a:t>
            </a:r>
            <a:r>
              <a:rPr lang="en-US" dirty="0" err="1"/>
              <a:t>hardlink</a:t>
            </a:r>
            <a:r>
              <a:rPr lang="en-US" dirty="0"/>
              <a:t> restrictions introduced</a:t>
            </a:r>
          </a:p>
          <a:p>
            <a:pPr lvl="1"/>
            <a:r>
              <a:rPr lang="en-US" dirty="0"/>
              <a:t>Adapted from functionality first implemented for Linux 2.0.22 by Andrew </a:t>
            </a:r>
            <a:r>
              <a:rPr lang="en-US" dirty="0" err="1"/>
              <a:t>Tridgell</a:t>
            </a:r>
            <a:r>
              <a:rPr lang="en-US" dirty="0"/>
              <a:t> in 1996, reimplemented shortly after by </a:t>
            </a:r>
            <a:r>
              <a:rPr lang="en-US" dirty="0" err="1"/>
              <a:t>Openwall</a:t>
            </a:r>
            <a:r>
              <a:rPr lang="en-US" dirty="0"/>
              <a:t>, and later by grsecurity</a:t>
            </a:r>
          </a:p>
          <a:p>
            <a:pPr lvl="1"/>
            <a:r>
              <a:rPr lang="en-US" dirty="0">
                <a:hlinkClick r:id="rId2"/>
              </a:rPr>
              <a:t>http://lkml.iu.edu/hypermail/linux/kernel/9610.2/0086.html</a:t>
            </a:r>
            <a:endParaRPr lang="en-US" dirty="0"/>
          </a:p>
          <a:p>
            <a:pPr lvl="1"/>
            <a:r>
              <a:rPr lang="en-US" dirty="0"/>
              <a:t>“Tightening security: not for the impatient”: </a:t>
            </a:r>
            <a:r>
              <a:rPr lang="en-US" dirty="0">
                <a:hlinkClick r:id="rId3"/>
              </a:rPr>
              <a:t>https://lwn.net/Articles/503660/</a:t>
            </a:r>
            <a:endParaRPr lang="en-US" dirty="0"/>
          </a:p>
          <a:p>
            <a:pPr lvl="1"/>
            <a:r>
              <a:rPr lang="en-US" dirty="0"/>
              <a:t>Addresses common cases of /</a:t>
            </a:r>
            <a:r>
              <a:rPr lang="en-US" dirty="0" err="1"/>
              <a:t>tmp</a:t>
            </a:r>
            <a:r>
              <a:rPr lang="en-US" dirty="0"/>
              <a:t> race vulnerabilities</a:t>
            </a:r>
          </a:p>
          <a:p>
            <a:endParaRPr lang="en-US" dirty="0"/>
          </a:p>
        </p:txBody>
      </p:sp>
    </p:spTree>
    <p:extLst>
      <p:ext uri="{BB962C8B-B14F-4D97-AF65-F5344CB8AC3E}">
        <p14:creationId xmlns:p14="http://schemas.microsoft.com/office/powerpoint/2010/main" val="2546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t>December 2012 (v3.7) – Supervisor Mode Access Prevention (SMAP) support added</a:t>
            </a:r>
          </a:p>
          <a:p>
            <a:pPr lvl="1"/>
            <a:r>
              <a:rPr lang="en-US" dirty="0"/>
              <a:t>Not usable until Broadwell shipped in Q4 2014</a:t>
            </a:r>
          </a:p>
          <a:p>
            <a:r>
              <a:rPr lang="en-US" dirty="0"/>
              <a:t>February 2013 (v3.8) – Unprivileged User Namespace support added</a:t>
            </a:r>
          </a:p>
          <a:p>
            <a:pPr lvl="1"/>
            <a:r>
              <a:rPr lang="en-US" dirty="0"/>
              <a:t>Patch to allow unprivileged users to create user namespaces was written Nov 2011, merged a year later</a:t>
            </a:r>
          </a:p>
          <a:p>
            <a:pPr lvl="1"/>
            <a:r>
              <a:rPr lang="en-US" dirty="0"/>
              <a:t>Greatly increased kernel attack surface, exposed many interfaces that previously saw little security scrutiny</a:t>
            </a:r>
          </a:p>
          <a:p>
            <a:pPr lvl="1"/>
            <a:r>
              <a:rPr lang="en-US" dirty="0"/>
              <a:t>Removal of privilege check wasn’t contingent on any analysis of that attack surface, only on completion of the user namespaces work</a:t>
            </a:r>
          </a:p>
          <a:p>
            <a:r>
              <a:rPr lang="en-US" dirty="0"/>
              <a:t>September 2013 (v3.11) – O_TMPFILE support added</a:t>
            </a:r>
          </a:p>
          <a:p>
            <a:pPr lvl="1"/>
            <a:r>
              <a:rPr lang="en-US" dirty="0"/>
              <a:t>Race-free temporary files, requiring application support</a:t>
            </a:r>
          </a:p>
        </p:txBody>
      </p:sp>
    </p:spTree>
    <p:extLst>
      <p:ext uri="{BB962C8B-B14F-4D97-AF65-F5344CB8AC3E}">
        <p14:creationId xmlns:p14="http://schemas.microsoft.com/office/powerpoint/2010/main" val="316150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a:bodyPr>
          <a:lstStyle/>
          <a:p>
            <a:r>
              <a:rPr lang="en-US" dirty="0"/>
              <a:t>March 2014 (v3.14) – Kernel Address Space Layout Randomization (KASLR) introduced</a:t>
            </a:r>
          </a:p>
          <a:p>
            <a:pPr lvl="1"/>
            <a:r>
              <a:rPr lang="en-US" dirty="0"/>
              <a:t>After publication of “KASLR: An Exercise in Cargo Cult Security” in March 2013: </a:t>
            </a:r>
            <a:r>
              <a:rPr lang="en-US" dirty="0">
                <a:hlinkClick r:id="rId2"/>
              </a:rPr>
              <a:t>https://grsecurity.net/kaslr_an_exercise_in_cargo_cult_security</a:t>
            </a:r>
            <a:endParaRPr lang="en-US" dirty="0"/>
          </a:p>
          <a:p>
            <a:pPr lvl="1"/>
            <a:r>
              <a:rPr lang="en-US" dirty="0"/>
              <a:t>Large developer time sink, overstated security claims, defeated by single information leaks/generic attacks</a:t>
            </a:r>
          </a:p>
          <a:p>
            <a:pPr lvl="1"/>
            <a:r>
              <a:rPr lang="en-US" dirty="0"/>
              <a:t>As went unnoticed until April 18 2020, trivially defeated by </a:t>
            </a:r>
            <a:r>
              <a:rPr lang="en-US" dirty="0" err="1"/>
              <a:t>coredumps</a:t>
            </a:r>
            <a:r>
              <a:rPr lang="en-US" dirty="0"/>
              <a:t> also</a:t>
            </a:r>
          </a:p>
          <a:p>
            <a:r>
              <a:rPr lang="en-US" dirty="0"/>
              <a:t>October 2014 (v3.17) – Signed </a:t>
            </a:r>
            <a:r>
              <a:rPr lang="en-US" dirty="0" err="1"/>
              <a:t>kexec</a:t>
            </a:r>
            <a:r>
              <a:rPr lang="en-US" dirty="0"/>
              <a:t> kernel support added</a:t>
            </a:r>
          </a:p>
          <a:p>
            <a:r>
              <a:rPr lang="en-US" dirty="0"/>
              <a:t>December 2014 (v3.18) – </a:t>
            </a:r>
            <a:r>
              <a:rPr lang="en-US" dirty="0" err="1"/>
              <a:t>bpf</a:t>
            </a:r>
            <a:r>
              <a:rPr lang="en-US" dirty="0"/>
              <a:t> </a:t>
            </a:r>
            <a:r>
              <a:rPr lang="en-US" dirty="0" err="1"/>
              <a:t>syscall</a:t>
            </a:r>
            <a:r>
              <a:rPr lang="en-US" dirty="0"/>
              <a:t> added for direct </a:t>
            </a:r>
            <a:r>
              <a:rPr lang="en-US" dirty="0" err="1"/>
              <a:t>eBPF</a:t>
            </a:r>
            <a:r>
              <a:rPr lang="en-US" dirty="0"/>
              <a:t> use</a:t>
            </a:r>
          </a:p>
          <a:p>
            <a:pPr lvl="1"/>
            <a:r>
              <a:rPr lang="en-US" dirty="0"/>
              <a:t>In January 2016 (v4.4), unprivileged access became permitted</a:t>
            </a:r>
          </a:p>
          <a:p>
            <a:pPr lvl="1"/>
            <a:r>
              <a:rPr lang="en-US" dirty="0"/>
              <a:t>Frequent source of vulnerabilities due to churn, complexity, improper validation and complexity of validation</a:t>
            </a:r>
          </a:p>
        </p:txBody>
      </p:sp>
    </p:spTree>
    <p:extLst>
      <p:ext uri="{BB962C8B-B14F-4D97-AF65-F5344CB8AC3E}">
        <p14:creationId xmlns:p14="http://schemas.microsoft.com/office/powerpoint/2010/main" val="40277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DE99-8E81-438D-997A-966B5A8A8A7D}"/>
              </a:ext>
            </a:extLst>
          </p:cNvPr>
          <p:cNvSpPr>
            <a:spLocks noGrp="1"/>
          </p:cNvSpPr>
          <p:nvPr>
            <p:ph type="title"/>
          </p:nvPr>
        </p:nvSpPr>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E31FF29D-E3A6-4644-A9BE-51390C51CD5C}"/>
              </a:ext>
            </a:extLst>
          </p:cNvPr>
          <p:cNvSpPr>
            <a:spLocks noGrp="1"/>
          </p:cNvSpPr>
          <p:nvPr>
            <p:ph idx="1"/>
          </p:nvPr>
        </p:nvSpPr>
        <p:spPr/>
        <p:txBody>
          <a:bodyPr>
            <a:normAutofit fontScale="92500"/>
          </a:bodyPr>
          <a:lstStyle/>
          <a:p>
            <a:r>
              <a:rPr lang="en-US" dirty="0"/>
              <a:t>April 2015 (v4.0) – Live patching and KASAN support added</a:t>
            </a:r>
          </a:p>
          <a:p>
            <a:pPr lvl="1"/>
            <a:r>
              <a:rPr lang="en-US" dirty="0"/>
              <a:t>Live patching already offered by various distributions at the time, e.g. </a:t>
            </a:r>
            <a:r>
              <a:rPr lang="en-US" dirty="0" err="1"/>
              <a:t>ksplice</a:t>
            </a:r>
            <a:endParaRPr lang="en-US" dirty="0"/>
          </a:p>
          <a:p>
            <a:r>
              <a:rPr lang="en-US" dirty="0"/>
              <a:t>August 26 2015 – Grsecurity stops making its stable patches publicly available</a:t>
            </a:r>
          </a:p>
          <a:p>
            <a:r>
              <a:rPr lang="en-US" dirty="0"/>
              <a:t>November 2015 (v4.3) – </a:t>
            </a:r>
            <a:r>
              <a:rPr lang="en-US" dirty="0" err="1"/>
              <a:t>userfaultfd</a:t>
            </a:r>
            <a:r>
              <a:rPr lang="en-US" dirty="0"/>
              <a:t>() merged</a:t>
            </a:r>
          </a:p>
          <a:p>
            <a:pPr lvl="1"/>
            <a:r>
              <a:rPr lang="en-US" dirty="0"/>
              <a:t>(Ab)used by most Project Zero Linux kernel exploits</a:t>
            </a:r>
          </a:p>
          <a:p>
            <a:r>
              <a:rPr lang="en-US" dirty="0"/>
              <a:t>November 5 2015 – “The Kernel of the Argument” Washington Post article published</a:t>
            </a:r>
          </a:p>
          <a:p>
            <a:r>
              <a:rPr lang="en-US" dirty="0"/>
              <a:t>Coincidentally, also on November 5 2015 – KSPP announced on kernel-hardening mailing list</a:t>
            </a:r>
          </a:p>
          <a:p>
            <a:pPr lvl="1"/>
            <a:r>
              <a:rPr lang="en-US" dirty="0"/>
              <a:t>“I’m organizing a community of people to work on the various kernel self-protection technologies (most of which are found in </a:t>
            </a:r>
            <a:r>
              <a:rPr lang="en-US" dirty="0" err="1"/>
              <a:t>PaX</a:t>
            </a:r>
            <a:r>
              <a:rPr lang="en-US" dirty="0"/>
              <a:t> and Grsecurity)”</a:t>
            </a:r>
          </a:p>
          <a:p>
            <a:pPr lvl="1"/>
            <a:r>
              <a:rPr lang="en-US" dirty="0"/>
              <a:t>“Between the companies that recognize the critical nature of this work, and with Linux Foundation's Core Infrastructure Initiative happy to start funding specific work in this area, I think we can really make a dent.”</a:t>
            </a:r>
          </a:p>
          <a:p>
            <a:pPr lvl="1"/>
            <a:r>
              <a:rPr lang="en-US" dirty="0">
                <a:hlinkClick r:id="rId2"/>
              </a:rPr>
              <a:t>https://www.openwall.com/lists/kernel-hardening/2015/11/05/1</a:t>
            </a:r>
            <a:endParaRPr lang="en-US" dirty="0"/>
          </a:p>
          <a:p>
            <a:endParaRPr lang="en-US" dirty="0"/>
          </a:p>
          <a:p>
            <a:endParaRPr lang="en-US" dirty="0"/>
          </a:p>
        </p:txBody>
      </p:sp>
    </p:spTree>
    <p:extLst>
      <p:ext uri="{BB962C8B-B14F-4D97-AF65-F5344CB8AC3E}">
        <p14:creationId xmlns:p14="http://schemas.microsoft.com/office/powerpoint/2010/main" val="3299950155"/>
      </p:ext>
    </p:extLst>
  </p:cSld>
  <p:clrMapOvr>
    <a:masterClrMapping/>
  </p:clrMapOvr>
</p:sld>
</file>

<file path=ppt/theme/theme1.xml><?xml version="1.0" encoding="utf-8"?>
<a:theme xmlns:a="http://schemas.openxmlformats.org/drawingml/2006/main" name="Grsecurity Present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5691</Words>
  <Application>Microsoft Office PowerPoint</Application>
  <PresentationFormat>Widescreen</PresentationFormat>
  <Paragraphs>478</Paragraphs>
  <Slides>38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Lato</vt:lpstr>
      <vt:lpstr>Lato Light</vt:lpstr>
      <vt:lpstr>Lato Medium</vt:lpstr>
      <vt:lpstr>Grsecurity Presentation</vt:lpstr>
      <vt:lpstr>10 Years of Linux Security</vt:lpstr>
      <vt:lpstr>Outline</vt:lpstr>
      <vt:lpstr>Timeline</vt:lpstr>
      <vt:lpstr>Timeline</vt:lpstr>
      <vt:lpstr>Timeline</vt:lpstr>
      <vt:lpstr>Timeline</vt:lpstr>
      <vt:lpstr>Timeline</vt:lpstr>
      <vt:lpstr>Timeline</vt:lpstr>
      <vt:lpstr>Timeline</vt:lpstr>
      <vt:lpstr>Timeline</vt:lpstr>
      <vt:lpstr>Timeline</vt:lpstr>
      <vt:lpstr>Timeline</vt:lpstr>
      <vt:lpstr>Timeline</vt:lpstr>
      <vt:lpstr>Timeline</vt:lpstr>
      <vt:lpstr>KSPP</vt:lpstr>
      <vt:lpstr>KSPP</vt:lpstr>
      <vt:lpstr>KSPP</vt:lpstr>
      <vt:lpstr>KSPP </vt:lpstr>
      <vt:lpstr>KSPP </vt:lpstr>
      <vt:lpstr>XLTS</vt:lpstr>
      <vt:lpstr>XLTS</vt:lpstr>
      <vt:lpstr>XLTS</vt:lpstr>
      <vt:lpstr>XLTS</vt:lpstr>
      <vt:lpstr>XLTS</vt:lpstr>
      <vt:lpstr>XLTS</vt:lpstr>
      <vt:lpstr>XLTS</vt:lpstr>
      <vt:lpstr>Syzkaller</vt:lpstr>
      <vt:lpstr>Syzkaller</vt:lpstr>
      <vt:lpstr>Exploitation Trends</vt:lpstr>
      <vt:lpstr>Exploitation Trends</vt:lpstr>
      <vt:lpstr>Exploitation Trends</vt:lpstr>
      <vt:lpstr>Recommendations</vt:lpstr>
      <vt:lpstr>Recommendations</vt:lpstr>
      <vt:lpstr>Recommendations</vt:lpstr>
      <vt:lpstr>Recommendations</vt:lpstr>
      <vt:lpstr>Recommendations</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years of linux security</dc:title>
  <dc:creator/>
  <cp:lastModifiedBy/>
  <cp:revision>236</cp:revision>
  <dcterms:created xsi:type="dcterms:W3CDTF">2020-04-20T17:07:16Z</dcterms:created>
  <dcterms:modified xsi:type="dcterms:W3CDTF">2020-07-02T18:30:45Z</dcterms:modified>
</cp:coreProperties>
</file>