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7" r:id="rId1"/>
  </p:sldMasterIdLst>
  <p:notesMasterIdLst>
    <p:notesMasterId r:id="rId30"/>
  </p:notesMasterIdLst>
  <p:sldIdLst>
    <p:sldId id="256" r:id="rId2"/>
    <p:sldId id="317" r:id="rId3"/>
    <p:sldId id="295" r:id="rId4"/>
    <p:sldId id="314" r:id="rId5"/>
    <p:sldId id="316" r:id="rId6"/>
    <p:sldId id="308" r:id="rId7"/>
    <p:sldId id="297" r:id="rId8"/>
    <p:sldId id="292" r:id="rId9"/>
    <p:sldId id="294" r:id="rId10"/>
    <p:sldId id="309" r:id="rId11"/>
    <p:sldId id="293" r:id="rId12"/>
    <p:sldId id="311" r:id="rId13"/>
    <p:sldId id="296" r:id="rId14"/>
    <p:sldId id="318" r:id="rId15"/>
    <p:sldId id="319" r:id="rId16"/>
    <p:sldId id="300" r:id="rId17"/>
    <p:sldId id="298" r:id="rId18"/>
    <p:sldId id="306" r:id="rId19"/>
    <p:sldId id="310" r:id="rId20"/>
    <p:sldId id="299" r:id="rId21"/>
    <p:sldId id="312" r:id="rId22"/>
    <p:sldId id="305" r:id="rId23"/>
    <p:sldId id="320" r:id="rId24"/>
    <p:sldId id="304" r:id="rId25"/>
    <p:sldId id="302" r:id="rId26"/>
    <p:sldId id="303" r:id="rId27"/>
    <p:sldId id="301"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62559" autoAdjust="0"/>
  </p:normalViewPr>
  <p:slideViewPr>
    <p:cSldViewPr snapToGrid="0">
      <p:cViewPr varScale="1">
        <p:scale>
          <a:sx n="76" d="100"/>
          <a:sy n="76" d="100"/>
        </p:scale>
        <p:origin x="438"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78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B3A90-EE14-4E55-86DC-028610BF318E}" type="doc">
      <dgm:prSet loTypeId="urn:microsoft.com/office/officeart/2005/8/layout/hProcess11" loCatId="process" qsTypeId="urn:microsoft.com/office/officeart/2005/8/quickstyle/simple1" qsCatId="simple" csTypeId="urn:microsoft.com/office/officeart/2005/8/colors/accent1_2" csCatId="accent1" phldr="1"/>
      <dgm:spPr/>
    </dgm:pt>
    <dgm:pt modelId="{D1AB3C94-E762-48F9-8A63-33ADEE795968}">
      <dgm:prSet phldrT="[Text]" custT="1"/>
      <dgm:spPr/>
      <dgm:t>
        <a:bodyPr/>
        <a:lstStyle/>
        <a:p>
          <a:r>
            <a:rPr lang="en-US" sz="1800" dirty="0">
              <a:latin typeface="Lato" panose="020F0502020204030203" pitchFamily="34" charset="0"/>
              <a:cs typeface="Lato" panose="020F0502020204030203" pitchFamily="34" charset="0"/>
            </a:rPr>
            <a:t>Static Analysis</a:t>
          </a:r>
          <a:br>
            <a:rPr lang="en-US" sz="1800" dirty="0">
              <a:latin typeface="Lato" panose="020F0502020204030203" pitchFamily="34" charset="0"/>
              <a:cs typeface="Lato" panose="020F0502020204030203" pitchFamily="34" charset="0"/>
            </a:rPr>
          </a:br>
          <a:r>
            <a:rPr lang="en-US" sz="1800" dirty="0">
              <a:latin typeface="Lato" panose="020F0502020204030203" pitchFamily="34" charset="0"/>
              <a:cs typeface="Lato" panose="020F0502020204030203" pitchFamily="34" charset="0"/>
            </a:rPr>
            <a:t>(Forever)</a:t>
          </a:r>
        </a:p>
      </dgm:t>
    </dgm:pt>
    <dgm:pt modelId="{19FDF9F0-CF53-4340-A3B6-188F2DAA9440}" type="sibTrans" cxnId="{24DD11FB-2784-4E90-87C0-D9C11856E868}">
      <dgm:prSet/>
      <dgm:spPr/>
      <dgm:t>
        <a:bodyPr/>
        <a:lstStyle/>
        <a:p>
          <a:endParaRPr lang="en-US"/>
        </a:p>
      </dgm:t>
    </dgm:pt>
    <dgm:pt modelId="{A8840E72-225F-4795-8B0F-7AC27E4846B0}" type="parTrans" cxnId="{24DD11FB-2784-4E90-87C0-D9C11856E868}">
      <dgm:prSet/>
      <dgm:spPr/>
      <dgm:t>
        <a:bodyPr/>
        <a:lstStyle/>
        <a:p>
          <a:endParaRPr lang="en-US"/>
        </a:p>
      </dgm:t>
    </dgm:pt>
    <dgm:pt modelId="{1D68D89A-EDD3-455B-8F22-A1430AB6F85B}">
      <dgm:prSet phldrT="[Text]" custT="1"/>
      <dgm:spPr/>
      <dgm:t>
        <a:bodyPr/>
        <a:lstStyle/>
        <a:p>
          <a:r>
            <a:rPr lang="en-US" sz="1800" dirty="0" err="1">
              <a:latin typeface="Lato" panose="020F0502020204030203" pitchFamily="34" charset="0"/>
              <a:cs typeface="Lato" panose="020F0502020204030203" pitchFamily="34" charset="0"/>
            </a:rPr>
            <a:t>StackGuard</a:t>
          </a:r>
          <a:br>
            <a:rPr lang="en-US" sz="1800" dirty="0">
              <a:latin typeface="Lato" panose="020F0502020204030203" pitchFamily="34" charset="0"/>
              <a:cs typeface="Lato" panose="020F0502020204030203" pitchFamily="34" charset="0"/>
            </a:rPr>
          </a:br>
          <a:r>
            <a:rPr lang="en-US" sz="1800" dirty="0">
              <a:latin typeface="Lato" panose="020F0502020204030203" pitchFamily="34" charset="0"/>
              <a:cs typeface="Lato" panose="020F0502020204030203" pitchFamily="34" charset="0"/>
            </a:rPr>
            <a:t>(1997)</a:t>
          </a:r>
        </a:p>
      </dgm:t>
    </dgm:pt>
    <dgm:pt modelId="{4776340E-0661-4967-8755-6CFEEB096282}" type="sibTrans" cxnId="{4EDADC2A-104F-43FC-9F26-3AD558969AAC}">
      <dgm:prSet/>
      <dgm:spPr/>
      <dgm:t>
        <a:bodyPr/>
        <a:lstStyle/>
        <a:p>
          <a:endParaRPr lang="en-US"/>
        </a:p>
      </dgm:t>
    </dgm:pt>
    <dgm:pt modelId="{3D7B5AA5-6E88-4DED-98D9-F6A96FDAE1F4}" type="parTrans" cxnId="{4EDADC2A-104F-43FC-9F26-3AD558969AAC}">
      <dgm:prSet/>
      <dgm:spPr/>
      <dgm:t>
        <a:bodyPr/>
        <a:lstStyle/>
        <a:p>
          <a:endParaRPr lang="en-US"/>
        </a:p>
      </dgm:t>
    </dgm:pt>
    <dgm:pt modelId="{03CA1162-4880-4586-A8F3-85970D0C2C28}">
      <dgm:prSet phldrT="[Text]" custT="1"/>
      <dgm:spPr/>
      <dgm:t>
        <a:bodyPr/>
        <a:lstStyle/>
        <a:p>
          <a:r>
            <a:rPr lang="en-US" sz="1800" dirty="0" err="1">
              <a:latin typeface="Lato" panose="020F0502020204030203" pitchFamily="34" charset="0"/>
              <a:cs typeface="Lato" panose="020F0502020204030203" pitchFamily="34" charset="0"/>
            </a:rPr>
            <a:t>StackShield</a:t>
          </a:r>
          <a:br>
            <a:rPr lang="en-US" sz="1800" dirty="0">
              <a:latin typeface="Lato" panose="020F0502020204030203" pitchFamily="34" charset="0"/>
              <a:cs typeface="Lato" panose="020F0502020204030203" pitchFamily="34" charset="0"/>
            </a:rPr>
          </a:br>
          <a:r>
            <a:rPr lang="en-US" sz="1800" dirty="0">
              <a:latin typeface="Lato" panose="020F0502020204030203" pitchFamily="34" charset="0"/>
              <a:cs typeface="Lato" panose="020F0502020204030203" pitchFamily="34" charset="0"/>
            </a:rPr>
            <a:t>(1999)</a:t>
          </a:r>
        </a:p>
      </dgm:t>
    </dgm:pt>
    <dgm:pt modelId="{BFE2482F-A1C1-4FEF-8001-ABB0EB7FE721}" type="sibTrans" cxnId="{6CACC0A3-324B-4608-B385-8DB23E7215A2}">
      <dgm:prSet/>
      <dgm:spPr/>
      <dgm:t>
        <a:bodyPr/>
        <a:lstStyle/>
        <a:p>
          <a:endParaRPr lang="en-US"/>
        </a:p>
      </dgm:t>
    </dgm:pt>
    <dgm:pt modelId="{D5FFF1A1-A0A4-4712-90A7-DEB673E7EC03}" type="parTrans" cxnId="{6CACC0A3-324B-4608-B385-8DB23E7215A2}">
      <dgm:prSet/>
      <dgm:spPr/>
      <dgm:t>
        <a:bodyPr/>
        <a:lstStyle/>
        <a:p>
          <a:endParaRPr lang="en-US"/>
        </a:p>
      </dgm:t>
    </dgm:pt>
    <dgm:pt modelId="{5B51443E-7251-4462-A559-5B3BAAF54700}">
      <dgm:prSet phldrT="[Text]" custT="1"/>
      <dgm:spPr/>
      <dgm:t>
        <a:bodyPr/>
        <a:lstStyle/>
        <a:p>
          <a:r>
            <a:rPr lang="en-US" sz="1800" dirty="0" err="1">
              <a:latin typeface="Lato" panose="020F0502020204030203" pitchFamily="34" charset="0"/>
              <a:cs typeface="Lato" panose="020F0502020204030203" pitchFamily="34" charset="0"/>
            </a:rPr>
            <a:t>ProPolice</a:t>
          </a:r>
          <a:r>
            <a:rPr lang="en-US" sz="1800" dirty="0">
              <a:latin typeface="Lato" panose="020F0502020204030203" pitchFamily="34" charset="0"/>
              <a:cs typeface="Lato" panose="020F0502020204030203" pitchFamily="34" charset="0"/>
            </a:rPr>
            <a:t>/SSP</a:t>
          </a:r>
          <a:br>
            <a:rPr lang="en-US" sz="1800" dirty="0">
              <a:latin typeface="Lato" panose="020F0502020204030203" pitchFamily="34" charset="0"/>
              <a:cs typeface="Lato" panose="020F0502020204030203" pitchFamily="34" charset="0"/>
            </a:rPr>
          </a:br>
          <a:r>
            <a:rPr lang="en-US" sz="1800" dirty="0">
              <a:latin typeface="Lato" panose="020F0502020204030203" pitchFamily="34" charset="0"/>
              <a:cs typeface="Lato" panose="020F0502020204030203" pitchFamily="34" charset="0"/>
            </a:rPr>
            <a:t>(2000)</a:t>
          </a:r>
        </a:p>
      </dgm:t>
    </dgm:pt>
    <dgm:pt modelId="{EE1BD661-6FA8-4CE0-AF93-DE0640771958}" type="sibTrans" cxnId="{3BAC8149-B5C7-4C99-B1FD-C1DE0063A150}">
      <dgm:prSet/>
      <dgm:spPr/>
      <dgm:t>
        <a:bodyPr/>
        <a:lstStyle/>
        <a:p>
          <a:endParaRPr lang="en-US"/>
        </a:p>
      </dgm:t>
    </dgm:pt>
    <dgm:pt modelId="{CFB9423A-53EF-4624-B9B0-63119FF8481E}" type="parTrans" cxnId="{3BAC8149-B5C7-4C99-B1FD-C1DE0063A150}">
      <dgm:prSet/>
      <dgm:spPr/>
      <dgm:t>
        <a:bodyPr/>
        <a:lstStyle/>
        <a:p>
          <a:endParaRPr lang="en-US"/>
        </a:p>
      </dgm:t>
    </dgm:pt>
    <dgm:pt modelId="{00957597-F31A-4AE8-9696-B557D5C3042E}">
      <dgm:prSet phldrT="[Text]" custT="1"/>
      <dgm:spPr/>
      <dgm:t>
        <a:bodyPr/>
        <a:lstStyle/>
        <a:p>
          <a:r>
            <a:rPr lang="en-US" sz="1800" dirty="0" err="1">
              <a:latin typeface="Lato" panose="020F0502020204030203" pitchFamily="34" charset="0"/>
              <a:cs typeface="Lato" panose="020F0502020204030203" pitchFamily="34" charset="0"/>
            </a:rPr>
            <a:t>PointGuard</a:t>
          </a:r>
          <a:br>
            <a:rPr lang="en-US" sz="1800" dirty="0">
              <a:latin typeface="Lato" panose="020F0502020204030203" pitchFamily="34" charset="0"/>
              <a:cs typeface="Lato" panose="020F0502020204030203" pitchFamily="34" charset="0"/>
            </a:rPr>
          </a:br>
          <a:r>
            <a:rPr lang="en-US" sz="1800" dirty="0">
              <a:latin typeface="Lato" panose="020F0502020204030203" pitchFamily="34" charset="0"/>
              <a:cs typeface="Lato" panose="020F0502020204030203" pitchFamily="34" charset="0"/>
            </a:rPr>
            <a:t>(2003)</a:t>
          </a:r>
        </a:p>
      </dgm:t>
    </dgm:pt>
    <dgm:pt modelId="{F261C713-1ED7-4817-92C3-583B1C554A05}" type="sibTrans" cxnId="{8DF9E934-BF59-4BF7-AAEF-EEE04E0A68E8}">
      <dgm:prSet/>
      <dgm:spPr/>
      <dgm:t>
        <a:bodyPr/>
        <a:lstStyle/>
        <a:p>
          <a:endParaRPr lang="en-US"/>
        </a:p>
      </dgm:t>
    </dgm:pt>
    <dgm:pt modelId="{38C7AA5D-7F75-492A-B3CD-3F57DE2BD44D}" type="parTrans" cxnId="{8DF9E934-BF59-4BF7-AAEF-EEE04E0A68E8}">
      <dgm:prSet/>
      <dgm:spPr/>
      <dgm:t>
        <a:bodyPr/>
        <a:lstStyle/>
        <a:p>
          <a:endParaRPr lang="en-US"/>
        </a:p>
      </dgm:t>
    </dgm:pt>
    <dgm:pt modelId="{7AD96024-D429-4240-B97D-CAB2C65A9900}">
      <dgm:prSet phldrT="[Text]" custT="1"/>
      <dgm:spPr/>
      <dgm:t>
        <a:bodyPr/>
        <a:lstStyle/>
        <a:p>
          <a:r>
            <a:rPr lang="en-US" sz="1800" dirty="0">
              <a:latin typeface="Lato" panose="020F0502020204030203" pitchFamily="34" charset="0"/>
              <a:cs typeface="Lato" panose="020F0502020204030203" pitchFamily="34" charset="0"/>
            </a:rPr>
            <a:t>FORTIFY_SOURCE</a:t>
          </a:r>
          <a:br>
            <a:rPr lang="en-US" sz="1800" dirty="0">
              <a:latin typeface="Lato" panose="020F0502020204030203" pitchFamily="34" charset="0"/>
              <a:cs typeface="Lato" panose="020F0502020204030203" pitchFamily="34" charset="0"/>
            </a:rPr>
          </a:br>
          <a:r>
            <a:rPr lang="en-US" sz="1800" dirty="0">
              <a:latin typeface="Lato" panose="020F0502020204030203" pitchFamily="34" charset="0"/>
              <a:cs typeface="Lato" panose="020F0502020204030203" pitchFamily="34" charset="0"/>
            </a:rPr>
            <a:t>(2004)</a:t>
          </a:r>
        </a:p>
      </dgm:t>
    </dgm:pt>
    <dgm:pt modelId="{21732537-7B02-4673-84F7-793125FD4484}" type="sibTrans" cxnId="{6E0D4CC0-6A5A-4225-AB6D-1B55225744AE}">
      <dgm:prSet/>
      <dgm:spPr/>
      <dgm:t>
        <a:bodyPr/>
        <a:lstStyle/>
        <a:p>
          <a:endParaRPr lang="en-US"/>
        </a:p>
      </dgm:t>
    </dgm:pt>
    <dgm:pt modelId="{9DA2A461-6632-4481-B306-CDF796BE0E4A}" type="parTrans" cxnId="{6E0D4CC0-6A5A-4225-AB6D-1B55225744AE}">
      <dgm:prSet/>
      <dgm:spPr/>
      <dgm:t>
        <a:bodyPr/>
        <a:lstStyle/>
        <a:p>
          <a:endParaRPr lang="en-US"/>
        </a:p>
      </dgm:t>
    </dgm:pt>
    <dgm:pt modelId="{0246AB54-B321-4B24-BB98-D4ADF98277FF}" type="pres">
      <dgm:prSet presAssocID="{AC7B3A90-EE14-4E55-86DC-028610BF318E}" presName="Name0" presStyleCnt="0">
        <dgm:presLayoutVars>
          <dgm:dir/>
          <dgm:resizeHandles val="exact"/>
        </dgm:presLayoutVars>
      </dgm:prSet>
      <dgm:spPr/>
    </dgm:pt>
    <dgm:pt modelId="{A944EF8A-588A-4B83-89C9-EF28952DFEE4}" type="pres">
      <dgm:prSet presAssocID="{AC7B3A90-EE14-4E55-86DC-028610BF318E}" presName="arrow" presStyleLbl="bgShp" presStyleIdx="0" presStyleCnt="1"/>
      <dgm:spPr/>
    </dgm:pt>
    <dgm:pt modelId="{C1501BC8-8192-4D64-9AA0-3DDCED460555}" type="pres">
      <dgm:prSet presAssocID="{AC7B3A90-EE14-4E55-86DC-028610BF318E}" presName="points" presStyleCnt="0"/>
      <dgm:spPr/>
    </dgm:pt>
    <dgm:pt modelId="{FD38FEFE-4881-4568-BC01-92C7CDB57BBD}" type="pres">
      <dgm:prSet presAssocID="{D1AB3C94-E762-48F9-8A63-33ADEE795968}" presName="compositeA" presStyleCnt="0"/>
      <dgm:spPr/>
    </dgm:pt>
    <dgm:pt modelId="{6895D53A-A362-40FA-8FAD-41571E9430EE}" type="pres">
      <dgm:prSet presAssocID="{D1AB3C94-E762-48F9-8A63-33ADEE795968}" presName="textA" presStyleLbl="revTx" presStyleIdx="0" presStyleCnt="6">
        <dgm:presLayoutVars>
          <dgm:bulletEnabled val="1"/>
        </dgm:presLayoutVars>
      </dgm:prSet>
      <dgm:spPr/>
    </dgm:pt>
    <dgm:pt modelId="{BB197373-E84A-47C2-B3F8-9DFD2C4EE867}" type="pres">
      <dgm:prSet presAssocID="{D1AB3C94-E762-48F9-8A63-33ADEE795968}" presName="circleA" presStyleLbl="node1" presStyleIdx="0" presStyleCnt="6"/>
      <dgm:spPr/>
    </dgm:pt>
    <dgm:pt modelId="{BE3B16CF-9AFE-448D-9394-B0D501FCFE9E}" type="pres">
      <dgm:prSet presAssocID="{D1AB3C94-E762-48F9-8A63-33ADEE795968}" presName="spaceA" presStyleCnt="0"/>
      <dgm:spPr/>
    </dgm:pt>
    <dgm:pt modelId="{4A06533E-F267-49AA-B202-5AE09F8F63A8}" type="pres">
      <dgm:prSet presAssocID="{19FDF9F0-CF53-4340-A3B6-188F2DAA9440}" presName="space" presStyleCnt="0"/>
      <dgm:spPr/>
    </dgm:pt>
    <dgm:pt modelId="{1482E8C0-8F68-4018-B5E7-3261D91A19C0}" type="pres">
      <dgm:prSet presAssocID="{1D68D89A-EDD3-455B-8F22-A1430AB6F85B}" presName="compositeB" presStyleCnt="0"/>
      <dgm:spPr/>
    </dgm:pt>
    <dgm:pt modelId="{7AA0AD98-8C81-44BA-BED7-B3521BFD92F1}" type="pres">
      <dgm:prSet presAssocID="{1D68D89A-EDD3-455B-8F22-A1430AB6F85B}" presName="textB" presStyleLbl="revTx" presStyleIdx="1" presStyleCnt="6">
        <dgm:presLayoutVars>
          <dgm:bulletEnabled val="1"/>
        </dgm:presLayoutVars>
      </dgm:prSet>
      <dgm:spPr/>
    </dgm:pt>
    <dgm:pt modelId="{37896616-5842-4D66-B39B-D0F5E60A3285}" type="pres">
      <dgm:prSet presAssocID="{1D68D89A-EDD3-455B-8F22-A1430AB6F85B}" presName="circleB" presStyleLbl="node1" presStyleIdx="1" presStyleCnt="6"/>
      <dgm:spPr/>
    </dgm:pt>
    <dgm:pt modelId="{7F8CD2E6-1D6D-4311-8AA9-490AD9F17727}" type="pres">
      <dgm:prSet presAssocID="{1D68D89A-EDD3-455B-8F22-A1430AB6F85B}" presName="spaceB" presStyleCnt="0"/>
      <dgm:spPr/>
    </dgm:pt>
    <dgm:pt modelId="{EC2FE022-096C-401D-8D4F-111F2ADD1B2B}" type="pres">
      <dgm:prSet presAssocID="{4776340E-0661-4967-8755-6CFEEB096282}" presName="space" presStyleCnt="0"/>
      <dgm:spPr/>
    </dgm:pt>
    <dgm:pt modelId="{173602CD-1D59-438B-BA58-DF6A08AD0C2E}" type="pres">
      <dgm:prSet presAssocID="{03CA1162-4880-4586-A8F3-85970D0C2C28}" presName="compositeA" presStyleCnt="0"/>
      <dgm:spPr/>
    </dgm:pt>
    <dgm:pt modelId="{CC0D903D-E826-46EC-8B46-D11E4E6A545E}" type="pres">
      <dgm:prSet presAssocID="{03CA1162-4880-4586-A8F3-85970D0C2C28}" presName="textA" presStyleLbl="revTx" presStyleIdx="2" presStyleCnt="6">
        <dgm:presLayoutVars>
          <dgm:bulletEnabled val="1"/>
        </dgm:presLayoutVars>
      </dgm:prSet>
      <dgm:spPr/>
    </dgm:pt>
    <dgm:pt modelId="{374BF104-A185-4A70-90EA-25D9633A49DD}" type="pres">
      <dgm:prSet presAssocID="{03CA1162-4880-4586-A8F3-85970D0C2C28}" presName="circleA" presStyleLbl="node1" presStyleIdx="2" presStyleCnt="6"/>
      <dgm:spPr/>
    </dgm:pt>
    <dgm:pt modelId="{D01161F8-8F10-42FD-B11B-BCCA20AAC46C}" type="pres">
      <dgm:prSet presAssocID="{03CA1162-4880-4586-A8F3-85970D0C2C28}" presName="spaceA" presStyleCnt="0"/>
      <dgm:spPr/>
    </dgm:pt>
    <dgm:pt modelId="{62A84BC4-5098-4AD4-87BA-7B00E1058F85}" type="pres">
      <dgm:prSet presAssocID="{BFE2482F-A1C1-4FEF-8001-ABB0EB7FE721}" presName="space" presStyleCnt="0"/>
      <dgm:spPr/>
    </dgm:pt>
    <dgm:pt modelId="{41DD1EE7-65DE-4BA9-BA23-060AE5BB1CFD}" type="pres">
      <dgm:prSet presAssocID="{5B51443E-7251-4462-A559-5B3BAAF54700}" presName="compositeB" presStyleCnt="0"/>
      <dgm:spPr/>
    </dgm:pt>
    <dgm:pt modelId="{BB99D161-295E-433D-9D3F-9BFFA19B22A6}" type="pres">
      <dgm:prSet presAssocID="{5B51443E-7251-4462-A559-5B3BAAF54700}" presName="textB" presStyleLbl="revTx" presStyleIdx="3" presStyleCnt="6" custScaleX="130403">
        <dgm:presLayoutVars>
          <dgm:bulletEnabled val="1"/>
        </dgm:presLayoutVars>
      </dgm:prSet>
      <dgm:spPr/>
    </dgm:pt>
    <dgm:pt modelId="{5C6B39B0-3663-4DFF-A4D2-011CCFD14523}" type="pres">
      <dgm:prSet presAssocID="{5B51443E-7251-4462-A559-5B3BAAF54700}" presName="circleB" presStyleLbl="node1" presStyleIdx="3" presStyleCnt="6"/>
      <dgm:spPr/>
    </dgm:pt>
    <dgm:pt modelId="{B646F932-4C7B-4FC1-BAAF-B05AF5B29F55}" type="pres">
      <dgm:prSet presAssocID="{5B51443E-7251-4462-A559-5B3BAAF54700}" presName="spaceB" presStyleCnt="0"/>
      <dgm:spPr/>
    </dgm:pt>
    <dgm:pt modelId="{D9C5E136-7EB1-4AB2-8F55-31245A0C7AFB}" type="pres">
      <dgm:prSet presAssocID="{EE1BD661-6FA8-4CE0-AF93-DE0640771958}" presName="space" presStyleCnt="0"/>
      <dgm:spPr/>
    </dgm:pt>
    <dgm:pt modelId="{B0FE0DFB-0C37-4D8A-8550-49189D8E2E72}" type="pres">
      <dgm:prSet presAssocID="{00957597-F31A-4AE8-9696-B557D5C3042E}" presName="compositeA" presStyleCnt="0"/>
      <dgm:spPr/>
    </dgm:pt>
    <dgm:pt modelId="{FE0BDB40-B78E-44B6-8C0D-36FA5D1FE262}" type="pres">
      <dgm:prSet presAssocID="{00957597-F31A-4AE8-9696-B557D5C3042E}" presName="textA" presStyleLbl="revTx" presStyleIdx="4" presStyleCnt="6">
        <dgm:presLayoutVars>
          <dgm:bulletEnabled val="1"/>
        </dgm:presLayoutVars>
      </dgm:prSet>
      <dgm:spPr/>
    </dgm:pt>
    <dgm:pt modelId="{79BDC000-867A-4601-A90D-5DFEB3349424}" type="pres">
      <dgm:prSet presAssocID="{00957597-F31A-4AE8-9696-B557D5C3042E}" presName="circleA" presStyleLbl="node1" presStyleIdx="4" presStyleCnt="6"/>
      <dgm:spPr/>
    </dgm:pt>
    <dgm:pt modelId="{C0C746E3-AF94-47DA-BC1F-4DEC8292456F}" type="pres">
      <dgm:prSet presAssocID="{00957597-F31A-4AE8-9696-B557D5C3042E}" presName="spaceA" presStyleCnt="0"/>
      <dgm:spPr/>
    </dgm:pt>
    <dgm:pt modelId="{68B4B59B-3DDB-4DAD-BC4F-ABA2DD8B8168}" type="pres">
      <dgm:prSet presAssocID="{F261C713-1ED7-4817-92C3-583B1C554A05}" presName="space" presStyleCnt="0"/>
      <dgm:spPr/>
    </dgm:pt>
    <dgm:pt modelId="{B54A11A8-03BA-48F5-9B50-DB6080AF648A}" type="pres">
      <dgm:prSet presAssocID="{7AD96024-D429-4240-B97D-CAB2C65A9900}" presName="compositeB" presStyleCnt="0"/>
      <dgm:spPr/>
    </dgm:pt>
    <dgm:pt modelId="{650ADF7B-A1EB-4BBD-84E7-4FA4CAE0BF95}" type="pres">
      <dgm:prSet presAssocID="{7AD96024-D429-4240-B97D-CAB2C65A9900}" presName="textB" presStyleLbl="revTx" presStyleIdx="5" presStyleCnt="6" custScaleX="150181">
        <dgm:presLayoutVars>
          <dgm:bulletEnabled val="1"/>
        </dgm:presLayoutVars>
      </dgm:prSet>
      <dgm:spPr/>
    </dgm:pt>
    <dgm:pt modelId="{A64FBC7B-A826-4B0A-BFC1-6E96E3C5DD1A}" type="pres">
      <dgm:prSet presAssocID="{7AD96024-D429-4240-B97D-CAB2C65A9900}" presName="circleB" presStyleLbl="node1" presStyleIdx="5" presStyleCnt="6"/>
      <dgm:spPr/>
    </dgm:pt>
    <dgm:pt modelId="{4DAA0972-7111-4E5E-8079-F2F16398371E}" type="pres">
      <dgm:prSet presAssocID="{7AD96024-D429-4240-B97D-CAB2C65A9900}" presName="spaceB" presStyleCnt="0"/>
      <dgm:spPr/>
    </dgm:pt>
  </dgm:ptLst>
  <dgm:cxnLst>
    <dgm:cxn modelId="{D3373C16-C047-4BDE-8F1B-33997DB17064}" type="presOf" srcId="{00957597-F31A-4AE8-9696-B557D5C3042E}" destId="{FE0BDB40-B78E-44B6-8C0D-36FA5D1FE262}" srcOrd="0" destOrd="0" presId="urn:microsoft.com/office/officeart/2005/8/layout/hProcess11"/>
    <dgm:cxn modelId="{4EDADC2A-104F-43FC-9F26-3AD558969AAC}" srcId="{AC7B3A90-EE14-4E55-86DC-028610BF318E}" destId="{1D68D89A-EDD3-455B-8F22-A1430AB6F85B}" srcOrd="1" destOrd="0" parTransId="{3D7B5AA5-6E88-4DED-98D9-F6A96FDAE1F4}" sibTransId="{4776340E-0661-4967-8755-6CFEEB096282}"/>
    <dgm:cxn modelId="{8DF9E934-BF59-4BF7-AAEF-EEE04E0A68E8}" srcId="{AC7B3A90-EE14-4E55-86DC-028610BF318E}" destId="{00957597-F31A-4AE8-9696-B557D5C3042E}" srcOrd="4" destOrd="0" parTransId="{38C7AA5D-7F75-492A-B3CD-3F57DE2BD44D}" sibTransId="{F261C713-1ED7-4817-92C3-583B1C554A05}"/>
    <dgm:cxn modelId="{3BAC8149-B5C7-4C99-B1FD-C1DE0063A150}" srcId="{AC7B3A90-EE14-4E55-86DC-028610BF318E}" destId="{5B51443E-7251-4462-A559-5B3BAAF54700}" srcOrd="3" destOrd="0" parTransId="{CFB9423A-53EF-4624-B9B0-63119FF8481E}" sibTransId="{EE1BD661-6FA8-4CE0-AF93-DE0640771958}"/>
    <dgm:cxn modelId="{1D2F5E4A-9C97-402C-A12D-40D993A473BE}" type="presOf" srcId="{D1AB3C94-E762-48F9-8A63-33ADEE795968}" destId="{6895D53A-A362-40FA-8FAD-41571E9430EE}" srcOrd="0" destOrd="0" presId="urn:microsoft.com/office/officeart/2005/8/layout/hProcess11"/>
    <dgm:cxn modelId="{5C97EB6A-A7FD-4C55-BB77-E297922A81FB}" type="presOf" srcId="{5B51443E-7251-4462-A559-5B3BAAF54700}" destId="{BB99D161-295E-433D-9D3F-9BFFA19B22A6}" srcOrd="0" destOrd="0" presId="urn:microsoft.com/office/officeart/2005/8/layout/hProcess11"/>
    <dgm:cxn modelId="{3FA60D6B-01D0-43EE-98DE-122B10DB0444}" type="presOf" srcId="{03CA1162-4880-4586-A8F3-85970D0C2C28}" destId="{CC0D903D-E826-46EC-8B46-D11E4E6A545E}" srcOrd="0" destOrd="0" presId="urn:microsoft.com/office/officeart/2005/8/layout/hProcess11"/>
    <dgm:cxn modelId="{CECC916E-9216-42C3-ACDD-86EE19114E92}" type="presOf" srcId="{7AD96024-D429-4240-B97D-CAB2C65A9900}" destId="{650ADF7B-A1EB-4BBD-84E7-4FA4CAE0BF95}" srcOrd="0" destOrd="0" presId="urn:microsoft.com/office/officeart/2005/8/layout/hProcess11"/>
    <dgm:cxn modelId="{155B3F76-FDC6-4804-99AC-FD6905806E64}" type="presOf" srcId="{AC7B3A90-EE14-4E55-86DC-028610BF318E}" destId="{0246AB54-B321-4B24-BB98-D4ADF98277FF}" srcOrd="0" destOrd="0" presId="urn:microsoft.com/office/officeart/2005/8/layout/hProcess11"/>
    <dgm:cxn modelId="{6CACC0A3-324B-4608-B385-8DB23E7215A2}" srcId="{AC7B3A90-EE14-4E55-86DC-028610BF318E}" destId="{03CA1162-4880-4586-A8F3-85970D0C2C28}" srcOrd="2" destOrd="0" parTransId="{D5FFF1A1-A0A4-4712-90A7-DEB673E7EC03}" sibTransId="{BFE2482F-A1C1-4FEF-8001-ABB0EB7FE721}"/>
    <dgm:cxn modelId="{6E0D4CC0-6A5A-4225-AB6D-1B55225744AE}" srcId="{AC7B3A90-EE14-4E55-86DC-028610BF318E}" destId="{7AD96024-D429-4240-B97D-CAB2C65A9900}" srcOrd="5" destOrd="0" parTransId="{9DA2A461-6632-4481-B306-CDF796BE0E4A}" sibTransId="{21732537-7B02-4673-84F7-793125FD4484}"/>
    <dgm:cxn modelId="{8F9F70EC-DBDB-4721-A362-05EE9ADB3BC0}" type="presOf" srcId="{1D68D89A-EDD3-455B-8F22-A1430AB6F85B}" destId="{7AA0AD98-8C81-44BA-BED7-B3521BFD92F1}" srcOrd="0" destOrd="0" presId="urn:microsoft.com/office/officeart/2005/8/layout/hProcess11"/>
    <dgm:cxn modelId="{24DD11FB-2784-4E90-87C0-D9C11856E868}" srcId="{AC7B3A90-EE14-4E55-86DC-028610BF318E}" destId="{D1AB3C94-E762-48F9-8A63-33ADEE795968}" srcOrd="0" destOrd="0" parTransId="{A8840E72-225F-4795-8B0F-7AC27E4846B0}" sibTransId="{19FDF9F0-CF53-4340-A3B6-188F2DAA9440}"/>
    <dgm:cxn modelId="{1DFD46E4-4468-4CB6-9748-FF4A3C82F766}" type="presParOf" srcId="{0246AB54-B321-4B24-BB98-D4ADF98277FF}" destId="{A944EF8A-588A-4B83-89C9-EF28952DFEE4}" srcOrd="0" destOrd="0" presId="urn:microsoft.com/office/officeart/2005/8/layout/hProcess11"/>
    <dgm:cxn modelId="{DC9C42A4-F81A-4696-8502-2B9A45FEAA6A}" type="presParOf" srcId="{0246AB54-B321-4B24-BB98-D4ADF98277FF}" destId="{C1501BC8-8192-4D64-9AA0-3DDCED460555}" srcOrd="1" destOrd="0" presId="urn:microsoft.com/office/officeart/2005/8/layout/hProcess11"/>
    <dgm:cxn modelId="{05718A1A-C836-4888-940F-739E901E6722}" type="presParOf" srcId="{C1501BC8-8192-4D64-9AA0-3DDCED460555}" destId="{FD38FEFE-4881-4568-BC01-92C7CDB57BBD}" srcOrd="0" destOrd="0" presId="urn:microsoft.com/office/officeart/2005/8/layout/hProcess11"/>
    <dgm:cxn modelId="{4822A186-0E2C-48BA-B779-B6976579CBB3}" type="presParOf" srcId="{FD38FEFE-4881-4568-BC01-92C7CDB57BBD}" destId="{6895D53A-A362-40FA-8FAD-41571E9430EE}" srcOrd="0" destOrd="0" presId="urn:microsoft.com/office/officeart/2005/8/layout/hProcess11"/>
    <dgm:cxn modelId="{B90A9F78-8557-4653-81EF-D92B4A7F0367}" type="presParOf" srcId="{FD38FEFE-4881-4568-BC01-92C7CDB57BBD}" destId="{BB197373-E84A-47C2-B3F8-9DFD2C4EE867}" srcOrd="1" destOrd="0" presId="urn:microsoft.com/office/officeart/2005/8/layout/hProcess11"/>
    <dgm:cxn modelId="{B02EA63E-38C4-4A4B-A57F-D216570E790E}" type="presParOf" srcId="{FD38FEFE-4881-4568-BC01-92C7CDB57BBD}" destId="{BE3B16CF-9AFE-448D-9394-B0D501FCFE9E}" srcOrd="2" destOrd="0" presId="urn:microsoft.com/office/officeart/2005/8/layout/hProcess11"/>
    <dgm:cxn modelId="{DD82A012-FF2C-4EB6-AB11-D6BBB2F25306}" type="presParOf" srcId="{C1501BC8-8192-4D64-9AA0-3DDCED460555}" destId="{4A06533E-F267-49AA-B202-5AE09F8F63A8}" srcOrd="1" destOrd="0" presId="urn:microsoft.com/office/officeart/2005/8/layout/hProcess11"/>
    <dgm:cxn modelId="{0FCA5B42-2207-4236-8353-EA5D1E5AF42E}" type="presParOf" srcId="{C1501BC8-8192-4D64-9AA0-3DDCED460555}" destId="{1482E8C0-8F68-4018-B5E7-3261D91A19C0}" srcOrd="2" destOrd="0" presId="urn:microsoft.com/office/officeart/2005/8/layout/hProcess11"/>
    <dgm:cxn modelId="{72FD33F9-4ED9-4165-8E7A-348428CC8374}" type="presParOf" srcId="{1482E8C0-8F68-4018-B5E7-3261D91A19C0}" destId="{7AA0AD98-8C81-44BA-BED7-B3521BFD92F1}" srcOrd="0" destOrd="0" presId="urn:microsoft.com/office/officeart/2005/8/layout/hProcess11"/>
    <dgm:cxn modelId="{69CE4F80-5583-4630-BA1B-2C8149BBD44D}" type="presParOf" srcId="{1482E8C0-8F68-4018-B5E7-3261D91A19C0}" destId="{37896616-5842-4D66-B39B-D0F5E60A3285}" srcOrd="1" destOrd="0" presId="urn:microsoft.com/office/officeart/2005/8/layout/hProcess11"/>
    <dgm:cxn modelId="{B26336B9-FF2C-4C63-BA1A-3BAD41A48BBD}" type="presParOf" srcId="{1482E8C0-8F68-4018-B5E7-3261D91A19C0}" destId="{7F8CD2E6-1D6D-4311-8AA9-490AD9F17727}" srcOrd="2" destOrd="0" presId="urn:microsoft.com/office/officeart/2005/8/layout/hProcess11"/>
    <dgm:cxn modelId="{30A25B3B-70E7-4029-89F8-D0ADCD7FB8FD}" type="presParOf" srcId="{C1501BC8-8192-4D64-9AA0-3DDCED460555}" destId="{EC2FE022-096C-401D-8D4F-111F2ADD1B2B}" srcOrd="3" destOrd="0" presId="urn:microsoft.com/office/officeart/2005/8/layout/hProcess11"/>
    <dgm:cxn modelId="{03B53136-8A3E-43C4-84F7-EAF6A80091EF}" type="presParOf" srcId="{C1501BC8-8192-4D64-9AA0-3DDCED460555}" destId="{173602CD-1D59-438B-BA58-DF6A08AD0C2E}" srcOrd="4" destOrd="0" presId="urn:microsoft.com/office/officeart/2005/8/layout/hProcess11"/>
    <dgm:cxn modelId="{3265612A-6CF1-4D4D-B245-489100ABFFAE}" type="presParOf" srcId="{173602CD-1D59-438B-BA58-DF6A08AD0C2E}" destId="{CC0D903D-E826-46EC-8B46-D11E4E6A545E}" srcOrd="0" destOrd="0" presId="urn:microsoft.com/office/officeart/2005/8/layout/hProcess11"/>
    <dgm:cxn modelId="{CAE8D24A-A7BA-40CF-8E25-F8749AEB0E78}" type="presParOf" srcId="{173602CD-1D59-438B-BA58-DF6A08AD0C2E}" destId="{374BF104-A185-4A70-90EA-25D9633A49DD}" srcOrd="1" destOrd="0" presId="urn:microsoft.com/office/officeart/2005/8/layout/hProcess11"/>
    <dgm:cxn modelId="{612120E1-50A9-4227-9692-AB96A3DCF30C}" type="presParOf" srcId="{173602CD-1D59-438B-BA58-DF6A08AD0C2E}" destId="{D01161F8-8F10-42FD-B11B-BCCA20AAC46C}" srcOrd="2" destOrd="0" presId="urn:microsoft.com/office/officeart/2005/8/layout/hProcess11"/>
    <dgm:cxn modelId="{D8114A8E-818B-49D5-9576-6E355C39597B}" type="presParOf" srcId="{C1501BC8-8192-4D64-9AA0-3DDCED460555}" destId="{62A84BC4-5098-4AD4-87BA-7B00E1058F85}" srcOrd="5" destOrd="0" presId="urn:microsoft.com/office/officeart/2005/8/layout/hProcess11"/>
    <dgm:cxn modelId="{55F49D67-51E1-4CB8-8F38-4E9EFD9BCA19}" type="presParOf" srcId="{C1501BC8-8192-4D64-9AA0-3DDCED460555}" destId="{41DD1EE7-65DE-4BA9-BA23-060AE5BB1CFD}" srcOrd="6" destOrd="0" presId="urn:microsoft.com/office/officeart/2005/8/layout/hProcess11"/>
    <dgm:cxn modelId="{84F1A01C-BD3B-4FE7-B0E6-AD1B52B36806}" type="presParOf" srcId="{41DD1EE7-65DE-4BA9-BA23-060AE5BB1CFD}" destId="{BB99D161-295E-433D-9D3F-9BFFA19B22A6}" srcOrd="0" destOrd="0" presId="urn:microsoft.com/office/officeart/2005/8/layout/hProcess11"/>
    <dgm:cxn modelId="{C9295B58-985F-4F74-9116-0E4356EDA9D9}" type="presParOf" srcId="{41DD1EE7-65DE-4BA9-BA23-060AE5BB1CFD}" destId="{5C6B39B0-3663-4DFF-A4D2-011CCFD14523}" srcOrd="1" destOrd="0" presId="urn:microsoft.com/office/officeart/2005/8/layout/hProcess11"/>
    <dgm:cxn modelId="{238CECFB-C6E3-46D8-BAE7-7B7F8D523A3B}" type="presParOf" srcId="{41DD1EE7-65DE-4BA9-BA23-060AE5BB1CFD}" destId="{B646F932-4C7B-4FC1-BAAF-B05AF5B29F55}" srcOrd="2" destOrd="0" presId="urn:microsoft.com/office/officeart/2005/8/layout/hProcess11"/>
    <dgm:cxn modelId="{ABEF02A6-54DC-4116-9CE9-C64740BE145D}" type="presParOf" srcId="{C1501BC8-8192-4D64-9AA0-3DDCED460555}" destId="{D9C5E136-7EB1-4AB2-8F55-31245A0C7AFB}" srcOrd="7" destOrd="0" presId="urn:microsoft.com/office/officeart/2005/8/layout/hProcess11"/>
    <dgm:cxn modelId="{4660D88B-7116-4157-8E03-0D00DA9D2CCA}" type="presParOf" srcId="{C1501BC8-8192-4D64-9AA0-3DDCED460555}" destId="{B0FE0DFB-0C37-4D8A-8550-49189D8E2E72}" srcOrd="8" destOrd="0" presId="urn:microsoft.com/office/officeart/2005/8/layout/hProcess11"/>
    <dgm:cxn modelId="{89DD4FA6-9247-4B99-86BF-98BE10FE7DA6}" type="presParOf" srcId="{B0FE0DFB-0C37-4D8A-8550-49189D8E2E72}" destId="{FE0BDB40-B78E-44B6-8C0D-36FA5D1FE262}" srcOrd="0" destOrd="0" presId="urn:microsoft.com/office/officeart/2005/8/layout/hProcess11"/>
    <dgm:cxn modelId="{F8B6FA93-A972-4062-8B75-48D3F8F05BEC}" type="presParOf" srcId="{B0FE0DFB-0C37-4D8A-8550-49189D8E2E72}" destId="{79BDC000-867A-4601-A90D-5DFEB3349424}" srcOrd="1" destOrd="0" presId="urn:microsoft.com/office/officeart/2005/8/layout/hProcess11"/>
    <dgm:cxn modelId="{6ADCACC5-4046-4D0D-8C9D-81F1AF87274B}" type="presParOf" srcId="{B0FE0DFB-0C37-4D8A-8550-49189D8E2E72}" destId="{C0C746E3-AF94-47DA-BC1F-4DEC8292456F}" srcOrd="2" destOrd="0" presId="urn:microsoft.com/office/officeart/2005/8/layout/hProcess11"/>
    <dgm:cxn modelId="{5B32C922-65FB-43AC-8905-96759F37B11D}" type="presParOf" srcId="{C1501BC8-8192-4D64-9AA0-3DDCED460555}" destId="{68B4B59B-3DDB-4DAD-BC4F-ABA2DD8B8168}" srcOrd="9" destOrd="0" presId="urn:microsoft.com/office/officeart/2005/8/layout/hProcess11"/>
    <dgm:cxn modelId="{BC2647EE-93A6-479C-AD4E-59112146024E}" type="presParOf" srcId="{C1501BC8-8192-4D64-9AA0-3DDCED460555}" destId="{B54A11A8-03BA-48F5-9B50-DB6080AF648A}" srcOrd="10" destOrd="0" presId="urn:microsoft.com/office/officeart/2005/8/layout/hProcess11"/>
    <dgm:cxn modelId="{6C6AEB00-C3BB-42FC-97DA-F08A0F67EDAC}" type="presParOf" srcId="{B54A11A8-03BA-48F5-9B50-DB6080AF648A}" destId="{650ADF7B-A1EB-4BBD-84E7-4FA4CAE0BF95}" srcOrd="0" destOrd="0" presId="urn:microsoft.com/office/officeart/2005/8/layout/hProcess11"/>
    <dgm:cxn modelId="{64580394-4744-4DB5-8A26-D803B881A27F}" type="presParOf" srcId="{B54A11A8-03BA-48F5-9B50-DB6080AF648A}" destId="{A64FBC7B-A826-4B0A-BFC1-6E96E3C5DD1A}" srcOrd="1" destOrd="0" presId="urn:microsoft.com/office/officeart/2005/8/layout/hProcess11"/>
    <dgm:cxn modelId="{3826ACF3-8C6C-4685-838D-485CDA8D0453}" type="presParOf" srcId="{B54A11A8-03BA-48F5-9B50-DB6080AF648A}" destId="{4DAA0972-7111-4E5E-8079-F2F16398371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5BACEF-0642-465B-87EB-FC32A27A4789}" type="doc">
      <dgm:prSet loTypeId="urn:microsoft.com/office/officeart/2005/8/layout/hProcess9" loCatId="process" qsTypeId="urn:microsoft.com/office/officeart/2005/8/quickstyle/simple1" qsCatId="simple" csTypeId="urn:microsoft.com/office/officeart/2005/8/colors/accent1_2" csCatId="accent1" phldr="1"/>
      <dgm:spPr/>
    </dgm:pt>
    <dgm:pt modelId="{8F0FCD72-4212-4415-B0AE-A7F0B3E39221}">
      <dgm:prSet phldrT="[Text]"/>
      <dgm:spPr/>
      <dgm:t>
        <a:bodyPr/>
        <a:lstStyle/>
        <a:p>
          <a:r>
            <a:rPr lang="en-US" dirty="0"/>
            <a:t>Intra-procedural</a:t>
          </a:r>
        </a:p>
      </dgm:t>
    </dgm:pt>
    <dgm:pt modelId="{47171373-AFCB-4C50-AC42-9C3F0088D6A0}" type="parTrans" cxnId="{8C43CB82-CFA6-4BDD-84E5-0D5AA91D07B9}">
      <dgm:prSet/>
      <dgm:spPr/>
      <dgm:t>
        <a:bodyPr/>
        <a:lstStyle/>
        <a:p>
          <a:endParaRPr lang="en-US"/>
        </a:p>
      </dgm:t>
    </dgm:pt>
    <dgm:pt modelId="{15A4EBC6-B7C3-4386-8638-E85B0205B391}" type="sibTrans" cxnId="{8C43CB82-CFA6-4BDD-84E5-0D5AA91D07B9}">
      <dgm:prSet/>
      <dgm:spPr/>
      <dgm:t>
        <a:bodyPr/>
        <a:lstStyle/>
        <a:p>
          <a:endParaRPr lang="en-US"/>
        </a:p>
      </dgm:t>
    </dgm:pt>
    <dgm:pt modelId="{06E73CBF-CAEE-409C-BDFF-0C7727DC5640}">
      <dgm:prSet phldrT="[Text]"/>
      <dgm:spPr/>
      <dgm:t>
        <a:bodyPr/>
        <a:lstStyle/>
        <a:p>
          <a:r>
            <a:rPr lang="en-US" dirty="0"/>
            <a:t>IPA</a:t>
          </a:r>
        </a:p>
      </dgm:t>
    </dgm:pt>
    <dgm:pt modelId="{3DFB2953-BA7A-46CF-99CF-886D94E55827}" type="parTrans" cxnId="{41736E09-2924-48C2-9CE2-F560CC8CB65D}">
      <dgm:prSet/>
      <dgm:spPr/>
      <dgm:t>
        <a:bodyPr/>
        <a:lstStyle/>
        <a:p>
          <a:endParaRPr lang="en-US"/>
        </a:p>
      </dgm:t>
    </dgm:pt>
    <dgm:pt modelId="{B10971AE-A6B9-4380-A6FA-AC1F40F69801}" type="sibTrans" cxnId="{41736E09-2924-48C2-9CE2-F560CC8CB65D}">
      <dgm:prSet/>
      <dgm:spPr/>
      <dgm:t>
        <a:bodyPr/>
        <a:lstStyle/>
        <a:p>
          <a:endParaRPr lang="en-US"/>
        </a:p>
      </dgm:t>
    </dgm:pt>
    <dgm:pt modelId="{0A3DDDFC-084B-43F8-B4B6-0A4952D5DF00}">
      <dgm:prSet phldrT="[Text]"/>
      <dgm:spPr/>
      <dgm:t>
        <a:bodyPr/>
        <a:lstStyle/>
        <a:p>
          <a:r>
            <a:rPr lang="en-US" dirty="0"/>
            <a:t>LTO (LTCG)</a:t>
          </a:r>
        </a:p>
      </dgm:t>
    </dgm:pt>
    <dgm:pt modelId="{1AD89947-068A-4376-B062-2DF6613BEBD4}" type="parTrans" cxnId="{EF504543-3559-441B-9AA0-B5680CFF81FC}">
      <dgm:prSet/>
      <dgm:spPr/>
      <dgm:t>
        <a:bodyPr/>
        <a:lstStyle/>
        <a:p>
          <a:endParaRPr lang="en-US"/>
        </a:p>
      </dgm:t>
    </dgm:pt>
    <dgm:pt modelId="{9BD2A580-A530-4B62-AA3C-F14808B52AF0}" type="sibTrans" cxnId="{EF504543-3559-441B-9AA0-B5680CFF81FC}">
      <dgm:prSet/>
      <dgm:spPr/>
      <dgm:t>
        <a:bodyPr/>
        <a:lstStyle/>
        <a:p>
          <a:endParaRPr lang="en-US"/>
        </a:p>
      </dgm:t>
    </dgm:pt>
    <dgm:pt modelId="{722919E2-8A43-4F9F-BB8B-2A34F51F2019}" type="pres">
      <dgm:prSet presAssocID="{AB5BACEF-0642-465B-87EB-FC32A27A4789}" presName="CompostProcess" presStyleCnt="0">
        <dgm:presLayoutVars>
          <dgm:dir/>
          <dgm:resizeHandles val="exact"/>
        </dgm:presLayoutVars>
      </dgm:prSet>
      <dgm:spPr/>
    </dgm:pt>
    <dgm:pt modelId="{A768BE7D-2BD0-4DCE-B7D2-6858948A3592}" type="pres">
      <dgm:prSet presAssocID="{AB5BACEF-0642-465B-87EB-FC32A27A4789}" presName="arrow" presStyleLbl="bgShp" presStyleIdx="0" presStyleCnt="1" custLinFactNeighborX="-16529" custLinFactNeighborY="15224"/>
      <dgm:spPr/>
    </dgm:pt>
    <dgm:pt modelId="{E2421A45-35A0-4F4D-91CB-700B9A1C97B7}" type="pres">
      <dgm:prSet presAssocID="{AB5BACEF-0642-465B-87EB-FC32A27A4789}" presName="linearProcess" presStyleCnt="0"/>
      <dgm:spPr/>
    </dgm:pt>
    <dgm:pt modelId="{9BF86F7E-B53C-47EF-8A99-278767CC9B2A}" type="pres">
      <dgm:prSet presAssocID="{8F0FCD72-4212-4415-B0AE-A7F0B3E39221}" presName="textNode" presStyleLbl="node1" presStyleIdx="0" presStyleCnt="3">
        <dgm:presLayoutVars>
          <dgm:bulletEnabled val="1"/>
        </dgm:presLayoutVars>
      </dgm:prSet>
      <dgm:spPr/>
    </dgm:pt>
    <dgm:pt modelId="{95A7CEC4-AB55-43BC-9220-D9ACD08FF8E9}" type="pres">
      <dgm:prSet presAssocID="{15A4EBC6-B7C3-4386-8638-E85B0205B391}" presName="sibTrans" presStyleCnt="0"/>
      <dgm:spPr/>
    </dgm:pt>
    <dgm:pt modelId="{D07C48DF-8801-464C-9D35-10A05E1444E4}" type="pres">
      <dgm:prSet presAssocID="{06E73CBF-CAEE-409C-BDFF-0C7727DC5640}" presName="textNode" presStyleLbl="node1" presStyleIdx="1" presStyleCnt="3">
        <dgm:presLayoutVars>
          <dgm:bulletEnabled val="1"/>
        </dgm:presLayoutVars>
      </dgm:prSet>
      <dgm:spPr/>
    </dgm:pt>
    <dgm:pt modelId="{07933B5E-981B-40AC-828A-C60001A6A1BE}" type="pres">
      <dgm:prSet presAssocID="{B10971AE-A6B9-4380-A6FA-AC1F40F69801}" presName="sibTrans" presStyleCnt="0"/>
      <dgm:spPr/>
    </dgm:pt>
    <dgm:pt modelId="{1854447E-06A7-49E6-80C7-7A53ACE29588}" type="pres">
      <dgm:prSet presAssocID="{0A3DDDFC-084B-43F8-B4B6-0A4952D5DF00}" presName="textNode" presStyleLbl="node1" presStyleIdx="2" presStyleCnt="3">
        <dgm:presLayoutVars>
          <dgm:bulletEnabled val="1"/>
        </dgm:presLayoutVars>
      </dgm:prSet>
      <dgm:spPr/>
    </dgm:pt>
  </dgm:ptLst>
  <dgm:cxnLst>
    <dgm:cxn modelId="{41736E09-2924-48C2-9CE2-F560CC8CB65D}" srcId="{AB5BACEF-0642-465B-87EB-FC32A27A4789}" destId="{06E73CBF-CAEE-409C-BDFF-0C7727DC5640}" srcOrd="1" destOrd="0" parTransId="{3DFB2953-BA7A-46CF-99CF-886D94E55827}" sibTransId="{B10971AE-A6B9-4380-A6FA-AC1F40F69801}"/>
    <dgm:cxn modelId="{2B39711A-6110-4791-BD47-E724D60B48F6}" type="presOf" srcId="{06E73CBF-CAEE-409C-BDFF-0C7727DC5640}" destId="{D07C48DF-8801-464C-9D35-10A05E1444E4}" srcOrd="0" destOrd="0" presId="urn:microsoft.com/office/officeart/2005/8/layout/hProcess9"/>
    <dgm:cxn modelId="{EF504543-3559-441B-9AA0-B5680CFF81FC}" srcId="{AB5BACEF-0642-465B-87EB-FC32A27A4789}" destId="{0A3DDDFC-084B-43F8-B4B6-0A4952D5DF00}" srcOrd="2" destOrd="0" parTransId="{1AD89947-068A-4376-B062-2DF6613BEBD4}" sibTransId="{9BD2A580-A530-4B62-AA3C-F14808B52AF0}"/>
    <dgm:cxn modelId="{DB166C63-57BE-4B3B-A792-29C6B3B5614E}" type="presOf" srcId="{AB5BACEF-0642-465B-87EB-FC32A27A4789}" destId="{722919E2-8A43-4F9F-BB8B-2A34F51F2019}" srcOrd="0" destOrd="0" presId="urn:microsoft.com/office/officeart/2005/8/layout/hProcess9"/>
    <dgm:cxn modelId="{8C43CB82-CFA6-4BDD-84E5-0D5AA91D07B9}" srcId="{AB5BACEF-0642-465B-87EB-FC32A27A4789}" destId="{8F0FCD72-4212-4415-B0AE-A7F0B3E39221}" srcOrd="0" destOrd="0" parTransId="{47171373-AFCB-4C50-AC42-9C3F0088D6A0}" sibTransId="{15A4EBC6-B7C3-4386-8638-E85B0205B391}"/>
    <dgm:cxn modelId="{FD71A7C4-DC1E-4F79-817C-84D6AB65191A}" type="presOf" srcId="{0A3DDDFC-084B-43F8-B4B6-0A4952D5DF00}" destId="{1854447E-06A7-49E6-80C7-7A53ACE29588}" srcOrd="0" destOrd="0" presId="urn:microsoft.com/office/officeart/2005/8/layout/hProcess9"/>
    <dgm:cxn modelId="{1641C2E2-03BB-4C80-A493-DEE1A70CCB06}" type="presOf" srcId="{8F0FCD72-4212-4415-B0AE-A7F0B3E39221}" destId="{9BF86F7E-B53C-47EF-8A99-278767CC9B2A}" srcOrd="0" destOrd="0" presId="urn:microsoft.com/office/officeart/2005/8/layout/hProcess9"/>
    <dgm:cxn modelId="{7FA5F679-80E9-4A58-909E-F4034FE5DCD7}" type="presParOf" srcId="{722919E2-8A43-4F9F-BB8B-2A34F51F2019}" destId="{A768BE7D-2BD0-4DCE-B7D2-6858948A3592}" srcOrd="0" destOrd="0" presId="urn:microsoft.com/office/officeart/2005/8/layout/hProcess9"/>
    <dgm:cxn modelId="{B43517C1-719B-4F76-A7CE-05C1BFE0D55C}" type="presParOf" srcId="{722919E2-8A43-4F9F-BB8B-2A34F51F2019}" destId="{E2421A45-35A0-4F4D-91CB-700B9A1C97B7}" srcOrd="1" destOrd="0" presId="urn:microsoft.com/office/officeart/2005/8/layout/hProcess9"/>
    <dgm:cxn modelId="{661A101A-9AB1-4031-BB63-ED3B91C2A270}" type="presParOf" srcId="{E2421A45-35A0-4F4D-91CB-700B9A1C97B7}" destId="{9BF86F7E-B53C-47EF-8A99-278767CC9B2A}" srcOrd="0" destOrd="0" presId="urn:microsoft.com/office/officeart/2005/8/layout/hProcess9"/>
    <dgm:cxn modelId="{B099FE45-3E0D-4180-9FA7-5A2961D92714}" type="presParOf" srcId="{E2421A45-35A0-4F4D-91CB-700B9A1C97B7}" destId="{95A7CEC4-AB55-43BC-9220-D9ACD08FF8E9}" srcOrd="1" destOrd="0" presId="urn:microsoft.com/office/officeart/2005/8/layout/hProcess9"/>
    <dgm:cxn modelId="{1632B732-EA5A-4FAB-893C-5A551497D32B}" type="presParOf" srcId="{E2421A45-35A0-4F4D-91CB-700B9A1C97B7}" destId="{D07C48DF-8801-464C-9D35-10A05E1444E4}" srcOrd="2" destOrd="0" presId="urn:microsoft.com/office/officeart/2005/8/layout/hProcess9"/>
    <dgm:cxn modelId="{CFAB45EB-9AD3-4A38-911C-4CC75720AC6D}" type="presParOf" srcId="{E2421A45-35A0-4F4D-91CB-700B9A1C97B7}" destId="{07933B5E-981B-40AC-828A-C60001A6A1BE}" srcOrd="3" destOrd="0" presId="urn:microsoft.com/office/officeart/2005/8/layout/hProcess9"/>
    <dgm:cxn modelId="{CF649728-CBDF-43A5-A010-7FD14B8797C9}" type="presParOf" srcId="{E2421A45-35A0-4F4D-91CB-700B9A1C97B7}" destId="{1854447E-06A7-49E6-80C7-7A53ACE2958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4EF8A-588A-4B83-89C9-EF28952DFEE4}">
      <dsp:nvSpPr>
        <dsp:cNvPr id="0" name=""/>
        <dsp:cNvSpPr/>
      </dsp:nvSpPr>
      <dsp:spPr>
        <a:xfrm>
          <a:off x="0" y="1785022"/>
          <a:ext cx="11497235" cy="238003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95D53A-A362-40FA-8FAD-41571E9430EE}">
      <dsp:nvSpPr>
        <dsp:cNvPr id="0" name=""/>
        <dsp:cNvSpPr/>
      </dsp:nvSpPr>
      <dsp:spPr>
        <a:xfrm>
          <a:off x="4563" y="0"/>
          <a:ext cx="1465223" cy="238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cs typeface="Lato" panose="020F0502020204030203" pitchFamily="34" charset="0"/>
            </a:rPr>
            <a:t>Static Analysis</a:t>
          </a:r>
          <a:br>
            <a:rPr lang="en-US" sz="1800" kern="1200" dirty="0">
              <a:latin typeface="Lato" panose="020F0502020204030203" pitchFamily="34" charset="0"/>
              <a:cs typeface="Lato" panose="020F0502020204030203" pitchFamily="34" charset="0"/>
            </a:rPr>
          </a:br>
          <a:r>
            <a:rPr lang="en-US" sz="1800" kern="1200" dirty="0">
              <a:latin typeface="Lato" panose="020F0502020204030203" pitchFamily="34" charset="0"/>
              <a:cs typeface="Lato" panose="020F0502020204030203" pitchFamily="34" charset="0"/>
            </a:rPr>
            <a:t>(Forever)</a:t>
          </a:r>
        </a:p>
      </dsp:txBody>
      <dsp:txXfrm>
        <a:off x="4563" y="0"/>
        <a:ext cx="1465223" cy="2380030"/>
      </dsp:txXfrm>
    </dsp:sp>
    <dsp:sp modelId="{BB197373-E84A-47C2-B3F8-9DFD2C4EE867}">
      <dsp:nvSpPr>
        <dsp:cNvPr id="0" name=""/>
        <dsp:cNvSpPr/>
      </dsp:nvSpPr>
      <dsp:spPr>
        <a:xfrm>
          <a:off x="439671" y="2677533"/>
          <a:ext cx="595007" cy="5950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A0AD98-8C81-44BA-BED7-B3521BFD92F1}">
      <dsp:nvSpPr>
        <dsp:cNvPr id="0" name=""/>
        <dsp:cNvSpPr/>
      </dsp:nvSpPr>
      <dsp:spPr>
        <a:xfrm>
          <a:off x="1543048" y="3570044"/>
          <a:ext cx="1465223" cy="238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latin typeface="Lato" panose="020F0502020204030203" pitchFamily="34" charset="0"/>
              <a:cs typeface="Lato" panose="020F0502020204030203" pitchFamily="34" charset="0"/>
            </a:rPr>
            <a:t>StackGuard</a:t>
          </a:r>
          <a:br>
            <a:rPr lang="en-US" sz="1800" kern="1200" dirty="0">
              <a:latin typeface="Lato" panose="020F0502020204030203" pitchFamily="34" charset="0"/>
              <a:cs typeface="Lato" panose="020F0502020204030203" pitchFamily="34" charset="0"/>
            </a:rPr>
          </a:br>
          <a:r>
            <a:rPr lang="en-US" sz="1800" kern="1200" dirty="0">
              <a:latin typeface="Lato" panose="020F0502020204030203" pitchFamily="34" charset="0"/>
              <a:cs typeface="Lato" panose="020F0502020204030203" pitchFamily="34" charset="0"/>
            </a:rPr>
            <a:t>(1997)</a:t>
          </a:r>
        </a:p>
      </dsp:txBody>
      <dsp:txXfrm>
        <a:off x="1543048" y="3570044"/>
        <a:ext cx="1465223" cy="2380030"/>
      </dsp:txXfrm>
    </dsp:sp>
    <dsp:sp modelId="{37896616-5842-4D66-B39B-D0F5E60A3285}">
      <dsp:nvSpPr>
        <dsp:cNvPr id="0" name=""/>
        <dsp:cNvSpPr/>
      </dsp:nvSpPr>
      <dsp:spPr>
        <a:xfrm>
          <a:off x="1978156" y="2677533"/>
          <a:ext cx="595007" cy="5950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D903D-E826-46EC-8B46-D11E4E6A545E}">
      <dsp:nvSpPr>
        <dsp:cNvPr id="0" name=""/>
        <dsp:cNvSpPr/>
      </dsp:nvSpPr>
      <dsp:spPr>
        <a:xfrm>
          <a:off x="3081533" y="0"/>
          <a:ext cx="1465223" cy="238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err="1">
              <a:latin typeface="Lato" panose="020F0502020204030203" pitchFamily="34" charset="0"/>
              <a:cs typeface="Lato" panose="020F0502020204030203" pitchFamily="34" charset="0"/>
            </a:rPr>
            <a:t>StackShield</a:t>
          </a:r>
          <a:br>
            <a:rPr lang="en-US" sz="1800" kern="1200" dirty="0">
              <a:latin typeface="Lato" panose="020F0502020204030203" pitchFamily="34" charset="0"/>
              <a:cs typeface="Lato" panose="020F0502020204030203" pitchFamily="34" charset="0"/>
            </a:rPr>
          </a:br>
          <a:r>
            <a:rPr lang="en-US" sz="1800" kern="1200" dirty="0">
              <a:latin typeface="Lato" panose="020F0502020204030203" pitchFamily="34" charset="0"/>
              <a:cs typeface="Lato" panose="020F0502020204030203" pitchFamily="34" charset="0"/>
            </a:rPr>
            <a:t>(1999)</a:t>
          </a:r>
        </a:p>
      </dsp:txBody>
      <dsp:txXfrm>
        <a:off x="3081533" y="0"/>
        <a:ext cx="1465223" cy="2380030"/>
      </dsp:txXfrm>
    </dsp:sp>
    <dsp:sp modelId="{374BF104-A185-4A70-90EA-25D9633A49DD}">
      <dsp:nvSpPr>
        <dsp:cNvPr id="0" name=""/>
        <dsp:cNvSpPr/>
      </dsp:nvSpPr>
      <dsp:spPr>
        <a:xfrm>
          <a:off x="3516641" y="2677533"/>
          <a:ext cx="595007" cy="5950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99D161-295E-433D-9D3F-9BFFA19B22A6}">
      <dsp:nvSpPr>
        <dsp:cNvPr id="0" name=""/>
        <dsp:cNvSpPr/>
      </dsp:nvSpPr>
      <dsp:spPr>
        <a:xfrm>
          <a:off x="4620018" y="3570044"/>
          <a:ext cx="1910695" cy="238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err="1">
              <a:latin typeface="Lato" panose="020F0502020204030203" pitchFamily="34" charset="0"/>
              <a:cs typeface="Lato" panose="020F0502020204030203" pitchFamily="34" charset="0"/>
            </a:rPr>
            <a:t>ProPolice</a:t>
          </a:r>
          <a:r>
            <a:rPr lang="en-US" sz="1800" kern="1200" dirty="0">
              <a:latin typeface="Lato" panose="020F0502020204030203" pitchFamily="34" charset="0"/>
              <a:cs typeface="Lato" panose="020F0502020204030203" pitchFamily="34" charset="0"/>
            </a:rPr>
            <a:t>/SSP</a:t>
          </a:r>
          <a:br>
            <a:rPr lang="en-US" sz="1800" kern="1200" dirty="0">
              <a:latin typeface="Lato" panose="020F0502020204030203" pitchFamily="34" charset="0"/>
              <a:cs typeface="Lato" panose="020F0502020204030203" pitchFamily="34" charset="0"/>
            </a:rPr>
          </a:br>
          <a:r>
            <a:rPr lang="en-US" sz="1800" kern="1200" dirty="0">
              <a:latin typeface="Lato" panose="020F0502020204030203" pitchFamily="34" charset="0"/>
              <a:cs typeface="Lato" panose="020F0502020204030203" pitchFamily="34" charset="0"/>
            </a:rPr>
            <a:t>(2000)</a:t>
          </a:r>
        </a:p>
      </dsp:txBody>
      <dsp:txXfrm>
        <a:off x="4620018" y="3570044"/>
        <a:ext cx="1910695" cy="2380030"/>
      </dsp:txXfrm>
    </dsp:sp>
    <dsp:sp modelId="{5C6B39B0-3663-4DFF-A4D2-011CCFD14523}">
      <dsp:nvSpPr>
        <dsp:cNvPr id="0" name=""/>
        <dsp:cNvSpPr/>
      </dsp:nvSpPr>
      <dsp:spPr>
        <a:xfrm>
          <a:off x="5277862" y="2677533"/>
          <a:ext cx="595007" cy="5950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BDB40-B78E-44B6-8C0D-36FA5D1FE262}">
      <dsp:nvSpPr>
        <dsp:cNvPr id="0" name=""/>
        <dsp:cNvSpPr/>
      </dsp:nvSpPr>
      <dsp:spPr>
        <a:xfrm>
          <a:off x="6603975" y="0"/>
          <a:ext cx="1465223" cy="238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err="1">
              <a:latin typeface="Lato" panose="020F0502020204030203" pitchFamily="34" charset="0"/>
              <a:cs typeface="Lato" panose="020F0502020204030203" pitchFamily="34" charset="0"/>
            </a:rPr>
            <a:t>PointGuard</a:t>
          </a:r>
          <a:br>
            <a:rPr lang="en-US" sz="1800" kern="1200" dirty="0">
              <a:latin typeface="Lato" panose="020F0502020204030203" pitchFamily="34" charset="0"/>
              <a:cs typeface="Lato" panose="020F0502020204030203" pitchFamily="34" charset="0"/>
            </a:rPr>
          </a:br>
          <a:r>
            <a:rPr lang="en-US" sz="1800" kern="1200" dirty="0">
              <a:latin typeface="Lato" panose="020F0502020204030203" pitchFamily="34" charset="0"/>
              <a:cs typeface="Lato" panose="020F0502020204030203" pitchFamily="34" charset="0"/>
            </a:rPr>
            <a:t>(2003)</a:t>
          </a:r>
        </a:p>
      </dsp:txBody>
      <dsp:txXfrm>
        <a:off x="6603975" y="0"/>
        <a:ext cx="1465223" cy="2380030"/>
      </dsp:txXfrm>
    </dsp:sp>
    <dsp:sp modelId="{79BDC000-867A-4601-A90D-5DFEB3349424}">
      <dsp:nvSpPr>
        <dsp:cNvPr id="0" name=""/>
        <dsp:cNvSpPr/>
      </dsp:nvSpPr>
      <dsp:spPr>
        <a:xfrm>
          <a:off x="7039083" y="2677533"/>
          <a:ext cx="595007" cy="5950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0ADF7B-A1EB-4BBD-84E7-4FA4CAE0BF95}">
      <dsp:nvSpPr>
        <dsp:cNvPr id="0" name=""/>
        <dsp:cNvSpPr/>
      </dsp:nvSpPr>
      <dsp:spPr>
        <a:xfrm>
          <a:off x="8142460" y="3570044"/>
          <a:ext cx="2200487" cy="238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latin typeface="Lato" panose="020F0502020204030203" pitchFamily="34" charset="0"/>
              <a:cs typeface="Lato" panose="020F0502020204030203" pitchFamily="34" charset="0"/>
            </a:rPr>
            <a:t>FORTIFY_SOURCE</a:t>
          </a:r>
          <a:br>
            <a:rPr lang="en-US" sz="1800" kern="1200" dirty="0">
              <a:latin typeface="Lato" panose="020F0502020204030203" pitchFamily="34" charset="0"/>
              <a:cs typeface="Lato" panose="020F0502020204030203" pitchFamily="34" charset="0"/>
            </a:rPr>
          </a:br>
          <a:r>
            <a:rPr lang="en-US" sz="1800" kern="1200" dirty="0">
              <a:latin typeface="Lato" panose="020F0502020204030203" pitchFamily="34" charset="0"/>
              <a:cs typeface="Lato" panose="020F0502020204030203" pitchFamily="34" charset="0"/>
            </a:rPr>
            <a:t>(2004)</a:t>
          </a:r>
        </a:p>
      </dsp:txBody>
      <dsp:txXfrm>
        <a:off x="8142460" y="3570044"/>
        <a:ext cx="2200487" cy="2380030"/>
      </dsp:txXfrm>
    </dsp:sp>
    <dsp:sp modelId="{A64FBC7B-A826-4B0A-BFC1-6E96E3C5DD1A}">
      <dsp:nvSpPr>
        <dsp:cNvPr id="0" name=""/>
        <dsp:cNvSpPr/>
      </dsp:nvSpPr>
      <dsp:spPr>
        <a:xfrm>
          <a:off x="8945200" y="2677533"/>
          <a:ext cx="595007" cy="5950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8BE7D-2BD0-4DCE-B7D2-6858948A3592}">
      <dsp:nvSpPr>
        <dsp:cNvPr id="0" name=""/>
        <dsp:cNvSpPr/>
      </dsp:nvSpPr>
      <dsp:spPr>
        <a:xfrm>
          <a:off x="0" y="0"/>
          <a:ext cx="5224780" cy="29506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86F7E-B53C-47EF-8A99-278767CC9B2A}">
      <dsp:nvSpPr>
        <dsp:cNvPr id="0" name=""/>
        <dsp:cNvSpPr/>
      </dsp:nvSpPr>
      <dsp:spPr>
        <a:xfrm>
          <a:off x="6603" y="885189"/>
          <a:ext cx="1978501" cy="11802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Intra-procedural</a:t>
          </a:r>
        </a:p>
      </dsp:txBody>
      <dsp:txXfrm>
        <a:off x="64218" y="942804"/>
        <a:ext cx="1863271" cy="1065023"/>
      </dsp:txXfrm>
    </dsp:sp>
    <dsp:sp modelId="{D07C48DF-8801-464C-9D35-10A05E1444E4}">
      <dsp:nvSpPr>
        <dsp:cNvPr id="0" name=""/>
        <dsp:cNvSpPr/>
      </dsp:nvSpPr>
      <dsp:spPr>
        <a:xfrm>
          <a:off x="2084149" y="885189"/>
          <a:ext cx="1978501" cy="11802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IPA</a:t>
          </a:r>
        </a:p>
      </dsp:txBody>
      <dsp:txXfrm>
        <a:off x="2141764" y="942804"/>
        <a:ext cx="1863271" cy="1065023"/>
      </dsp:txXfrm>
    </dsp:sp>
    <dsp:sp modelId="{1854447E-06A7-49E6-80C7-7A53ACE29588}">
      <dsp:nvSpPr>
        <dsp:cNvPr id="0" name=""/>
        <dsp:cNvSpPr/>
      </dsp:nvSpPr>
      <dsp:spPr>
        <a:xfrm>
          <a:off x="4161695" y="885189"/>
          <a:ext cx="1978501" cy="11802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LTO (LTCG)</a:t>
          </a:r>
        </a:p>
      </dsp:txBody>
      <dsp:txXfrm>
        <a:off x="4219310" y="942804"/>
        <a:ext cx="1863271" cy="10650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9890E-ED00-4578-860F-5F35A8DBCC9D}"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035E9-4420-48D8-8042-5A984973DCFA}" type="slidenum">
              <a:rPr lang="en-US" smtClean="0"/>
              <a:t>‹#›</a:t>
            </a:fld>
            <a:endParaRPr lang="en-US"/>
          </a:p>
        </p:txBody>
      </p:sp>
    </p:spTree>
    <p:extLst>
      <p:ext uri="{BB962C8B-B14F-4D97-AF65-F5344CB8AC3E}">
        <p14:creationId xmlns:p14="http://schemas.microsoft.com/office/powerpoint/2010/main" val="134063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search.nccgroup.com/2019/10/30/padding-the-struct-how-a-compiler-optimization-can-disclose-stack-memor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capbD_aRz40"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git.kernel.org/pub/scm/linux/kernel/git/torvalds/linux.git/commit/?id=189af4657186da08a2e79fb8e906cfd82b2ccddc" TargetMode="External"/><Relationship Id="rId4" Type="http://schemas.openxmlformats.org/officeDocument/2006/relationships/hyperlink" Target="https://google.github.io/kernel-sanitizer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senix.org/system/files/sec21-kirzner.pdf#page=1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penwall.com/linu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1</a:t>
            </a:fld>
            <a:endParaRPr lang="en-US"/>
          </a:p>
        </p:txBody>
      </p:sp>
    </p:spTree>
    <p:extLst>
      <p:ext uri="{BB962C8B-B14F-4D97-AF65-F5344CB8AC3E}">
        <p14:creationId xmlns:p14="http://schemas.microsoft.com/office/powerpoint/2010/main" val="149915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no </a:t>
            </a:r>
            <a:r>
              <a:rPr lang="en-US" dirty="0" err="1"/>
              <a:t>BlueHat</a:t>
            </a:r>
            <a:r>
              <a:rPr lang="en-US" dirty="0"/>
              <a:t> keynote should be considered complete without assembly dumps, and as just one trivial example of the power of advanced compiler-based tooling, top left here is the classic Spectre v1 example.  I built it with the latest version of Visual Studio’s /</a:t>
            </a:r>
            <a:r>
              <a:rPr lang="en-US" dirty="0" err="1"/>
              <a:t>Qspectre</a:t>
            </a:r>
            <a:r>
              <a:rPr lang="en-US" dirty="0"/>
              <a:t> option, and copied the same exact function into </a:t>
            </a:r>
            <a:r>
              <a:rPr lang="en-US" dirty="0" err="1"/>
              <a:t>init</a:t>
            </a:r>
            <a:r>
              <a:rPr lang="en-US" dirty="0"/>
              <a:t>/</a:t>
            </a:r>
            <a:r>
              <a:rPr lang="en-US" dirty="0" err="1"/>
              <a:t>main.c</a:t>
            </a:r>
            <a:r>
              <a:rPr lang="en-US" dirty="0"/>
              <a:t> and built it with Respectre enabled in a verbose mode.  That verbose mode reported the instrumentation it added, shown in the log at the bottom.  The key part to note however, and why I love this example, is that the Respectre kernel produces the exact same instrumentation you would get if you modified the Spectre example and implemented array index masking on an unmodified kernel. So you get both something that’s higher performance than naïve </a:t>
            </a:r>
            <a:r>
              <a:rPr lang="en-US" dirty="0" err="1"/>
              <a:t>lfence</a:t>
            </a:r>
            <a:r>
              <a:rPr lang="en-US" dirty="0"/>
              <a:t> insertions and the exact instrumentation you would get if you fixed the hundreds/thousands of Spectre instances manually.</a:t>
            </a:r>
          </a:p>
          <a:p>
            <a:endParaRPr lang="en-US" dirty="0"/>
          </a:p>
          <a:p>
            <a:r>
              <a:rPr lang="en-US" dirty="0"/>
              <a:t>But it’s even better than that, because we know (as we mention in a blog we published a while ago) that people make mistakes, including when trying to fix these Spectre issues, so it’s ideal to simply leave as much of the heavy lifting to the compiler as possible.</a:t>
            </a:r>
          </a:p>
        </p:txBody>
      </p:sp>
      <p:sp>
        <p:nvSpPr>
          <p:cNvPr id="4" name="Slide Number Placeholder 3"/>
          <p:cNvSpPr>
            <a:spLocks noGrp="1"/>
          </p:cNvSpPr>
          <p:nvPr>
            <p:ph type="sldNum" sz="quarter" idx="5"/>
          </p:nvPr>
        </p:nvSpPr>
        <p:spPr/>
        <p:txBody>
          <a:bodyPr/>
          <a:lstStyle/>
          <a:p>
            <a:fld id="{01F035E9-4420-48D8-8042-5A984973DCFA}" type="slidenum">
              <a:rPr lang="en-US" smtClean="0"/>
              <a:t>10</a:t>
            </a:fld>
            <a:endParaRPr lang="en-US"/>
          </a:p>
        </p:txBody>
      </p:sp>
    </p:spTree>
    <p:extLst>
      <p:ext uri="{BB962C8B-B14F-4D97-AF65-F5344CB8AC3E}">
        <p14:creationId xmlns:p14="http://schemas.microsoft.com/office/powerpoint/2010/main" val="801394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SANCOV = kernel code coverage tracing (KCOV) + KCOV_COMPARISONS support (KCOV itself would have otherwise required GCC 6.1.0+,  the comparisons extension would have required GCC &gt;=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INITIFY = moving constant strings used only by </a:t>
            </a:r>
            <a:r>
              <a:rPr lang="en-US" dirty="0" err="1"/>
              <a:t>init</a:t>
            </a:r>
            <a:r>
              <a:rPr lang="en-US" dirty="0"/>
              <a:t> functions into </a:t>
            </a:r>
            <a:r>
              <a:rPr lang="en-US" dirty="0" err="1"/>
              <a:t>init</a:t>
            </a:r>
            <a:r>
              <a:rPr lang="en-US" dirty="0"/>
              <a:t> sections to reduce memory usage</a:t>
            </a:r>
          </a:p>
          <a:p>
            <a:endParaRPr lang="en-US" dirty="0"/>
          </a:p>
          <a:p>
            <a:r>
              <a:rPr lang="en-US" dirty="0"/>
              <a:t>Arbitrary assembly can of course be injected via RTL, but doing it at source level meant we didn’t need to replicate the alternatives mechanism and keep it consistent with the kernel’s changes and could instead just use its existing macros.</a:t>
            </a:r>
          </a:p>
          <a:p>
            <a:endParaRPr lang="en-US" dirty="0"/>
          </a:p>
          <a:p>
            <a:r>
              <a:rPr lang="en-US" dirty="0"/>
              <a:t>Also backported “naked” attribute, handled tail calls to </a:t>
            </a:r>
            <a:r>
              <a:rPr lang="en-US" dirty="0" err="1"/>
              <a:t>noreturn</a:t>
            </a:r>
            <a:r>
              <a:rPr lang="en-US" dirty="0"/>
              <a:t> functions for naïve tools like </a:t>
            </a:r>
            <a:r>
              <a:rPr lang="en-US" dirty="0" err="1"/>
              <a:t>objtool</a:t>
            </a:r>
            <a:r>
              <a:rPr lang="en-US" dirty="0"/>
              <a:t> (eliminated from slide for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Retpolines upstream were GCC 7.x+ only, we were able to provide an optimized variant for all plugin capable GCC versions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KCOV_COMPARISONS otherwise required GCC &gt;=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2 months of disclosure of Spectre (we weren’t involved in any embargo), RAP gained retpolines capabilities and even became able to insert optimized inlined versions at runtime (i.e. </a:t>
            </a:r>
            <a:r>
              <a:rPr lang="en-US" dirty="0" err="1"/>
              <a:t>lfence</a:t>
            </a:r>
            <a:r>
              <a:rPr lang="en-US" dirty="0"/>
              <a:t> / call reg on AMD).  Doing that required quite a bit of infrastructure on the plugin end which has proven invaluable since: we can insert source-level inline assembly at arbitrary locations in the code, allowing for a maintainable form of the alternatives technique.</a:t>
            </a:r>
          </a:p>
          <a:p>
            <a:endParaRPr lang="en-US" dirty="0"/>
          </a:p>
          <a:p>
            <a:r>
              <a:rPr lang="en-US" dirty="0"/>
              <a:t>Confident that we’ve done the most work with GCC plugins, as we hit and fixed the following for GCC 5.5 (all prior versions affected):</a:t>
            </a:r>
          </a:p>
          <a:p>
            <a:r>
              <a:rPr lang="en-US" dirty="0"/>
              <a:t>Hash table corruption on using more than 10 plugins at once: https://gcc.gnu.org/bugzilla/show_bug.cgi?id=80094</a:t>
            </a:r>
          </a:p>
          <a:p>
            <a:endParaRPr lang="en-US" dirty="0"/>
          </a:p>
          <a:p>
            <a:r>
              <a:rPr lang="en-US" dirty="0"/>
              <a:t>The __optimize__ attribute drops all options (like </a:t>
            </a:r>
            <a:r>
              <a:rPr lang="en-US" dirty="0" err="1"/>
              <a:t>fomit</a:t>
            </a:r>
            <a:r>
              <a:rPr lang="en-US" dirty="0"/>
              <a:t>-frame-pointer) which was forcing anyone who needed to disable SSP on a single function to move it to its own file so that it could be built with –</a:t>
            </a:r>
            <a:r>
              <a:rPr lang="en-US" dirty="0" err="1"/>
              <a:t>fno</a:t>
            </a:r>
            <a:r>
              <a:rPr lang="en-US" dirty="0"/>
              <a:t>-stack-protector from the </a:t>
            </a:r>
            <a:r>
              <a:rPr lang="en-US" dirty="0" err="1"/>
              <a:t>commandline</a:t>
            </a:r>
            <a:endParaRPr lang="en-US" dirty="0"/>
          </a:p>
          <a:p>
            <a:r>
              <a:rPr lang="en-US" dirty="0"/>
              <a:t>See also: https://www.mail-archive.com/linux-kernel@vger.kernel.org/msg2358729.html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 for padding bug blog: </a:t>
            </a:r>
            <a:r>
              <a:rPr lang="en-US" dirty="0">
                <a:hlinkClick r:id="rId3"/>
              </a:rPr>
              <a:t>https://research.nccgroup.com/2019/10/30/padding-the-struct-how-a-compiler-optimization-can-disclose-stack-memory/</a:t>
            </a:r>
            <a:endParaRPr lang="en-US" dirty="0"/>
          </a:p>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11</a:t>
            </a:fld>
            <a:endParaRPr lang="en-US"/>
          </a:p>
        </p:txBody>
      </p:sp>
    </p:spTree>
    <p:extLst>
      <p:ext uri="{BB962C8B-B14F-4D97-AF65-F5344CB8AC3E}">
        <p14:creationId xmlns:p14="http://schemas.microsoft.com/office/powerpoint/2010/main" val="3450630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Sanitizers started appearing since 2011</a:t>
            </a:r>
          </a:p>
          <a:p>
            <a:r>
              <a:rPr lang="en-US" dirty="0" err="1"/>
              <a:t>ASan</a:t>
            </a:r>
            <a:r>
              <a:rPr lang="en-US" dirty="0"/>
              <a:t> = Address Sanitizer</a:t>
            </a:r>
          </a:p>
          <a:p>
            <a:r>
              <a:rPr lang="en-US" dirty="0" err="1"/>
              <a:t>TSan</a:t>
            </a:r>
            <a:r>
              <a:rPr lang="en-US" dirty="0"/>
              <a:t> = Thread Sanitizer</a:t>
            </a:r>
          </a:p>
          <a:p>
            <a:r>
              <a:rPr lang="en-US" dirty="0" err="1"/>
              <a:t>MSan</a:t>
            </a:r>
            <a:r>
              <a:rPr lang="en-US" dirty="0"/>
              <a:t> = Memory Sanitizer</a:t>
            </a:r>
          </a:p>
          <a:p>
            <a:r>
              <a:rPr lang="en-US" dirty="0" err="1"/>
              <a:t>UBSan</a:t>
            </a:r>
            <a:r>
              <a:rPr lang="en-US" dirty="0"/>
              <a:t> = Undefined Behavior Sanitizer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https://www.youtube.com/watch?v=capbD_aRz40</a:t>
            </a:r>
            <a:endParaRPr lang="en-US" sz="1200" dirty="0"/>
          </a:p>
          <a:p>
            <a:endParaRPr lang="en-US" dirty="0"/>
          </a:p>
          <a:p>
            <a:r>
              <a:rPr lang="en-US" dirty="0"/>
              <a:t>See also this new website for info on the in-kernel implementations making use of the compiler-provided instrumentation:</a:t>
            </a:r>
          </a:p>
          <a:p>
            <a:r>
              <a:rPr lang="en-US" sz="1200" dirty="0">
                <a:hlinkClick r:id="rId4"/>
              </a:rPr>
              <a:t>https://google.github.io/kernel-sanitizers/</a:t>
            </a:r>
            <a:endParaRPr lang="en-US" sz="1200" dirty="0"/>
          </a:p>
          <a:p>
            <a:endParaRPr lang="en-US" dirty="0"/>
          </a:p>
          <a:p>
            <a:r>
              <a:rPr lang="en-US" dirty="0"/>
              <a:t>SSP plugin: </a:t>
            </a:r>
            <a:r>
              <a:rPr lang="en-US" dirty="0">
                <a:hlinkClick r:id="rId5"/>
              </a:rPr>
              <a:t>https://git.kernel.org/pub/scm/linux/kernel/git/torvalds/linux.git/commit/?id=189af4657186da08a2e79fb8e906cfd82b2ccddc</a:t>
            </a:r>
            <a:endParaRPr lang="en-US" dirty="0"/>
          </a:p>
          <a:p>
            <a:r>
              <a:rPr lang="en-US" dirty="0"/>
              <a:t>Is present since Linux 5.0</a:t>
            </a:r>
          </a:p>
        </p:txBody>
      </p:sp>
      <p:sp>
        <p:nvSpPr>
          <p:cNvPr id="4" name="Slide Number Placeholder 3"/>
          <p:cNvSpPr>
            <a:spLocks noGrp="1"/>
          </p:cNvSpPr>
          <p:nvPr>
            <p:ph type="sldNum" sz="quarter" idx="5"/>
          </p:nvPr>
        </p:nvSpPr>
        <p:spPr/>
        <p:txBody>
          <a:bodyPr/>
          <a:lstStyle/>
          <a:p>
            <a:fld id="{01F035E9-4420-48D8-8042-5A984973DCFA}" type="slidenum">
              <a:rPr lang="en-US" smtClean="0"/>
              <a:t>12</a:t>
            </a:fld>
            <a:endParaRPr lang="en-US"/>
          </a:p>
        </p:txBody>
      </p:sp>
    </p:spTree>
    <p:extLst>
      <p:ext uri="{BB962C8B-B14F-4D97-AF65-F5344CB8AC3E}">
        <p14:creationId xmlns:p14="http://schemas.microsoft.com/office/powerpoint/2010/main" val="217979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RAP_XOR is significantly older, but was only added to grsecurity in 2020 (due to lack of interest in commercial RAP where it existed previously)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BlindSide research won a </a:t>
            </a:r>
            <a:r>
              <a:rPr lang="en-US" dirty="0" err="1"/>
              <a:t>Pwnie</a:t>
            </a:r>
            <a:r>
              <a:rPr lang="en-US" dirty="0"/>
              <a:t>, they actually released their exploits (somewhat rare for academia), and defeated FG-KASLR even under XOM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 want to draw attention to the turnaround time of 3 months from academic paper to in-production defense (and this was while juggling a bunch of other changes) – the power of compiler plugins made this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RFG = Return Flow Guard, MS attempt at backward-edge CFI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shelved reason, see slide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say a picture is worth 1000 words, so rather than explain what this does in words, the next two slides will illustrate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Explicit labeling of variables or fields in structures intended to be accessed by other processes is not something anyone designed for, so the compiler + code coverage testing needed to be involved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common types of these “remote stack” accesses involved wait notification APIs, and structures related to those were often embedded in larger subsystem/driver-specific structures and used in similar ways.  So the compiler plugin needed to adopt some smarts for identifying structures that should be converted.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Compiler plugin changes out the backing storage for these on-stack variables to a globally-visible heap allocation associated with the task (which IRQ handlers can use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AUTOSTACK (not a security feature) can somewhat be considered the inverse of __</a:t>
            </a:r>
            <a:r>
              <a:rPr lang="en-US" dirty="0" err="1"/>
              <a:t>nolocal</a:t>
            </a:r>
            <a:r>
              <a:rPr lang="en-US" dirty="0"/>
              <a:t>, taking some specific allocations which occur solely within a function and freed in all cases before the function returns into on-stack variables.  In LLVM-nomenclature, they’re calling this “allocation elimination”: https://lists.llvm.org/pipermail/llvm-dev/2022-January/154557.html.  In the kernel, due to some API/HW assumptions around physical contiguity of memory, this requires some extra finesse.</a:t>
            </a:r>
          </a:p>
        </p:txBody>
      </p:sp>
      <p:sp>
        <p:nvSpPr>
          <p:cNvPr id="4" name="Slide Number Placeholder 3"/>
          <p:cNvSpPr>
            <a:spLocks noGrp="1"/>
          </p:cNvSpPr>
          <p:nvPr>
            <p:ph type="sldNum" sz="quarter" idx="5"/>
          </p:nvPr>
        </p:nvSpPr>
        <p:spPr/>
        <p:txBody>
          <a:bodyPr/>
          <a:lstStyle/>
          <a:p>
            <a:fld id="{01F035E9-4420-48D8-8042-5A984973DCFA}" type="slidenum">
              <a:rPr lang="en-US" smtClean="0"/>
              <a:t>13</a:t>
            </a:fld>
            <a:endParaRPr lang="en-US"/>
          </a:p>
        </p:txBody>
      </p:sp>
    </p:spTree>
    <p:extLst>
      <p:ext uri="{BB962C8B-B14F-4D97-AF65-F5344CB8AC3E}">
        <p14:creationId xmlns:p14="http://schemas.microsoft.com/office/powerpoint/2010/main" val="1515251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we have two tasks of many on the system, from the perspective of a running </a:t>
            </a:r>
            <a:r>
              <a:rPr lang="en-US" dirty="0" err="1"/>
              <a:t>workthread</a:t>
            </a:r>
            <a:r>
              <a:rPr lang="en-US" dirty="0"/>
              <a:t> task and a waiting task which just called a synchronous crypto API that will provide a hash digest in its on-stack output buffer.  The </a:t>
            </a:r>
            <a:r>
              <a:rPr lang="en-US" dirty="0" err="1"/>
              <a:t>workthread</a:t>
            </a:r>
            <a:r>
              <a:rPr lang="en-US" dirty="0"/>
              <a:t> task on a system without PAX_PRIVATE_KSTACKS needs to be able to write to that output buffer on the remote stack, but that ability also allows bugs existing in that code to corrupt other parts of the remote task’s stack, including its other local variables or return addresses.</a:t>
            </a:r>
          </a:p>
        </p:txBody>
      </p:sp>
      <p:sp>
        <p:nvSpPr>
          <p:cNvPr id="4" name="Slide Number Placeholder 3"/>
          <p:cNvSpPr>
            <a:spLocks noGrp="1"/>
          </p:cNvSpPr>
          <p:nvPr>
            <p:ph type="sldNum" sz="quarter" idx="5"/>
          </p:nvPr>
        </p:nvSpPr>
        <p:spPr/>
        <p:txBody>
          <a:bodyPr/>
          <a:lstStyle/>
          <a:p>
            <a:fld id="{01F035E9-4420-48D8-8042-5A984973DCFA}" type="slidenum">
              <a:rPr lang="en-US" smtClean="0"/>
              <a:t>14</a:t>
            </a:fld>
            <a:endParaRPr lang="en-US"/>
          </a:p>
        </p:txBody>
      </p:sp>
    </p:spTree>
    <p:extLst>
      <p:ext uri="{BB962C8B-B14F-4D97-AF65-F5344CB8AC3E}">
        <p14:creationId xmlns:p14="http://schemas.microsoft.com/office/powerpoint/2010/main" val="3125034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with the compiler plugin for PAX_PRIVATE_KSTACKS, along with its other non-compiler-based infrastructure, the remote task stack is completely unmapped from the perspective of the </a:t>
            </a:r>
            <a:r>
              <a:rPr lang="en-US" dirty="0" err="1"/>
              <a:t>workthread</a:t>
            </a:r>
            <a:r>
              <a:rPr lang="en-US" dirty="0"/>
              <a:t> task.  The possibility to corrupt the return address or other local variables is gone, but we still need to write to the output buffer.  A naïve approach would involve mapping/</a:t>
            </a:r>
            <a:r>
              <a:rPr lang="en-US" dirty="0" err="1"/>
              <a:t>unmapping</a:t>
            </a:r>
            <a:r>
              <a:rPr lang="en-US" dirty="0"/>
              <a:t> the remote stack fully – not good for performance (or security)!  So the plugin changes out the backing storage for that stack variable for what we call a “</a:t>
            </a:r>
            <a:r>
              <a:rPr lang="en-US" dirty="0" err="1"/>
              <a:t>nolocal</a:t>
            </a:r>
            <a:r>
              <a:rPr lang="en-US" dirty="0"/>
              <a:t>” allocation within a region pointed to by the associated task struct.  This allows the output buffer to be visible to the </a:t>
            </a:r>
            <a:r>
              <a:rPr lang="en-US" dirty="0" err="1"/>
              <a:t>workthread</a:t>
            </a:r>
            <a:r>
              <a:rPr lang="en-US" dirty="0"/>
              <a:t> task without any performance-affecting map/</a:t>
            </a:r>
            <a:r>
              <a:rPr lang="en-US" dirty="0" err="1"/>
              <a:t>unmap</a:t>
            </a:r>
            <a:r>
              <a:rPr lang="en-US" dirty="0"/>
              <a:t> operations, something that would be otherwise required all over the place since this is a very common behavior in the kernel.</a:t>
            </a:r>
          </a:p>
          <a:p>
            <a:endParaRPr lang="en-US" dirty="0"/>
          </a:p>
          <a:p>
            <a:r>
              <a:rPr lang="en-US" dirty="0"/>
              <a:t>I could do a whole hour about this feature alone, but the important part here is that this would not be possible, let alone high-performance, let alone maintainable without compiler plugins.  With even a stripped down kernel configuration, the plugin moved over 600 instances of those local variables off the stack.  On an allyesconfig, the plugin moved over 4000 instances.</a:t>
            </a:r>
          </a:p>
        </p:txBody>
      </p:sp>
      <p:sp>
        <p:nvSpPr>
          <p:cNvPr id="4" name="Slide Number Placeholder 3"/>
          <p:cNvSpPr>
            <a:spLocks noGrp="1"/>
          </p:cNvSpPr>
          <p:nvPr>
            <p:ph type="sldNum" sz="quarter" idx="5"/>
          </p:nvPr>
        </p:nvSpPr>
        <p:spPr/>
        <p:txBody>
          <a:bodyPr/>
          <a:lstStyle/>
          <a:p>
            <a:fld id="{01F035E9-4420-48D8-8042-5A984973DCFA}" type="slidenum">
              <a:rPr lang="en-US" smtClean="0"/>
              <a:t>15</a:t>
            </a:fld>
            <a:endParaRPr lang="en-US"/>
          </a:p>
        </p:txBody>
      </p:sp>
    </p:spTree>
    <p:extLst>
      <p:ext uri="{BB962C8B-B14F-4D97-AF65-F5344CB8AC3E}">
        <p14:creationId xmlns:p14="http://schemas.microsoft.com/office/powerpoint/2010/main" val="165554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a:t>
            </a:r>
            <a:r>
              <a:rPr lang="en-US" dirty="0" err="1"/>
              <a:t>fanalyzer</a:t>
            </a:r>
            <a:r>
              <a:rPr lang="en-US" dirty="0"/>
              <a:t> supports plugins, can be the base for some project-specific static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link is nice, as it shows Red Hat understands the fundamentals of why compiler defense is important, just there needs to be a lot more work done in this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a:t>
            </a:r>
            <a:r>
              <a:rPr lang="en-US" dirty="0" err="1"/>
              <a:t>builtin_dynamic_object_size</a:t>
            </a:r>
            <a:r>
              <a:rPr lang="en-US" dirty="0"/>
              <a:t> still not a panacea, especially when involving some allocator wrappers, pointers being used outside of the function where they were allocated, </a:t>
            </a:r>
            <a:r>
              <a:rPr lang="en-US" dirty="0" err="1"/>
              <a:t>etc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Shadow Call Stack has been around a while for Clang (&gt;= 7.0), but is brand new for GCC (&gt;=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IMO, way too much time/attention to the </a:t>
            </a:r>
            <a:r>
              <a:rPr lang="en-US" sz="1200" dirty="0" err="1"/>
              <a:t>uninit</a:t>
            </a:r>
            <a:r>
              <a:rPr lang="en-US" sz="1200" dirty="0"/>
              <a:t> stack var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 caller-saved-regs one is odd, claims to reduce ROP gadgets and do some hand-wavey things about unknown speculation attacks, but on some </a:t>
            </a:r>
            <a:r>
              <a:rPr lang="en-US" dirty="0" err="1"/>
              <a:t>archs</a:t>
            </a:r>
            <a:r>
              <a:rPr lang="en-US" dirty="0"/>
              <a:t> blows up code size.  We already have real defenses for ROP and reducing the quantity of something that’s large isn’t really helpful in the context of ROP – just use CFI.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STRUCTLEAK always had the ability to do what –</a:t>
            </a:r>
            <a:r>
              <a:rPr lang="en-US" dirty="0" err="1"/>
              <a:t>ftrivial</a:t>
            </a:r>
            <a:r>
              <a:rPr lang="en-US" dirty="0"/>
              <a:t>-auto-var-</a:t>
            </a:r>
            <a:r>
              <a:rPr lang="en-US" dirty="0" err="1"/>
              <a:t>init</a:t>
            </a:r>
            <a:r>
              <a:rPr lang="en-US" dirty="0"/>
              <a:t> does, was just a matter of commenting out a line or two that filtered out variables to apply it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AFL (American Fuzzy Lop)++ plugin is from 2020</a:t>
            </a:r>
          </a:p>
        </p:txBody>
      </p:sp>
      <p:sp>
        <p:nvSpPr>
          <p:cNvPr id="4" name="Slide Number Placeholder 3"/>
          <p:cNvSpPr>
            <a:spLocks noGrp="1"/>
          </p:cNvSpPr>
          <p:nvPr>
            <p:ph type="sldNum" sz="quarter" idx="5"/>
          </p:nvPr>
        </p:nvSpPr>
        <p:spPr/>
        <p:txBody>
          <a:bodyPr/>
          <a:lstStyle/>
          <a:p>
            <a:fld id="{01F035E9-4420-48D8-8042-5A984973DCFA}" type="slidenum">
              <a:rPr lang="en-US" smtClean="0"/>
              <a:t>16</a:t>
            </a:fld>
            <a:endParaRPr lang="en-US"/>
          </a:p>
        </p:txBody>
      </p:sp>
    </p:spTree>
    <p:extLst>
      <p:ext uri="{BB962C8B-B14F-4D97-AF65-F5344CB8AC3E}">
        <p14:creationId xmlns:p14="http://schemas.microsoft.com/office/powerpoint/2010/main" val="200988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I’ve talked about the history to date of compiler and plugin-based security, what are the advantages of compiler plugins?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Third-party modification point is important – you can modify all the in-tree code you want manually, but third-party changes won’t benefit from that, compiler plugins are about the only option here</a:t>
            </a:r>
          </a:p>
          <a:p>
            <a:endParaRPr lang="en-US" dirty="0"/>
          </a:p>
          <a:p>
            <a:r>
              <a:rPr lang="en-US" dirty="0"/>
              <a:t>Maintainability is hugely important, as it also affords flexibility with updated implementations.  Say for instance you created some APIs for helping with overflows but designed them so poorly that they didn’t actually prevent overflows in a bunch of cases.  You’ve already wasted the time of hundreds of developers with hundreds of patches, and your only real option to fix the mess is hundreds more patches with a redesigned API.</a:t>
            </a:r>
          </a:p>
          <a:p>
            <a:r>
              <a:rPr lang="en-US" dirty="0"/>
              <a:t>Totally hypothetical!</a:t>
            </a:r>
          </a:p>
        </p:txBody>
      </p:sp>
      <p:sp>
        <p:nvSpPr>
          <p:cNvPr id="4" name="Slide Number Placeholder 3"/>
          <p:cNvSpPr>
            <a:spLocks noGrp="1"/>
          </p:cNvSpPr>
          <p:nvPr>
            <p:ph type="sldNum" sz="quarter" idx="5"/>
          </p:nvPr>
        </p:nvSpPr>
        <p:spPr/>
        <p:txBody>
          <a:bodyPr/>
          <a:lstStyle/>
          <a:p>
            <a:fld id="{01F035E9-4420-48D8-8042-5A984973DCFA}" type="slidenum">
              <a:rPr lang="en-US" smtClean="0"/>
              <a:t>17</a:t>
            </a:fld>
            <a:endParaRPr lang="en-US"/>
          </a:p>
        </p:txBody>
      </p:sp>
    </p:spTree>
    <p:extLst>
      <p:ext uri="{BB962C8B-B14F-4D97-AF65-F5344CB8AC3E}">
        <p14:creationId xmlns:p14="http://schemas.microsoft.com/office/powerpoint/2010/main" val="402790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provided functions would exist in the to-be-compiled program.  This is a useful capability in general, but especially early on your compiler work if it’s possible to shift some logic to some in-source C.</a:t>
            </a:r>
          </a:p>
          <a:p>
            <a:endParaRPr lang="en-US" dirty="0"/>
          </a:p>
          <a:p>
            <a:r>
              <a:rPr lang="en-US" dirty="0"/>
              <a:t>Upstream SLS patches: https://lkml.org/lkml/2021/12/4/198</a:t>
            </a:r>
          </a:p>
          <a:p>
            <a:endParaRPr lang="en-US" dirty="0"/>
          </a:p>
          <a:p>
            <a:r>
              <a:rPr lang="en-US" dirty="0"/>
              <a:t>I’ll show an example of this last point on the next slide.</a:t>
            </a:r>
          </a:p>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18</a:t>
            </a:fld>
            <a:endParaRPr lang="en-US"/>
          </a:p>
        </p:txBody>
      </p:sp>
    </p:spTree>
    <p:extLst>
      <p:ext uri="{BB962C8B-B14F-4D97-AF65-F5344CB8AC3E}">
        <p14:creationId xmlns:p14="http://schemas.microsoft.com/office/powerpoint/2010/main" val="3385244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change made to our </a:t>
            </a:r>
            <a:r>
              <a:rPr lang="en-US" dirty="0" err="1"/>
              <a:t>retpoline</a:t>
            </a:r>
            <a:r>
              <a:rPr lang="en-US" dirty="0"/>
              <a:t> plugin in March 2019 to address straight-line speculation after return instructions coming from C code.  This trivial 8 lines of code provides the necessary speculation trap for all plugin-capable GCC versions (so every version for the last 12 years).  To get the same functionality without a plugin requires either updating to GCC 12, which despite straight-line speculation after returns being a known issue for several years (not one and a half as LWN incorrectly reported based on https://developer.arm.com/support/arm-security-updates/speculative-processor-vulnerability/downloads/straight-line-speculation), just in the past few months received SLS fixes, or updating to a newer supported distro compiler.</a:t>
            </a:r>
          </a:p>
          <a:p>
            <a:endParaRPr lang="en-US" dirty="0"/>
          </a:p>
          <a:p>
            <a:r>
              <a:rPr lang="en-US" dirty="0"/>
              <a:t>BTW, Microsoft handled this case early on, it’s not clear why everyone else lagged behind.</a:t>
            </a:r>
          </a:p>
          <a:p>
            <a:endParaRPr lang="en-US" dirty="0"/>
          </a:p>
          <a:p>
            <a:r>
              <a:rPr lang="en-US" dirty="0"/>
              <a:t>Next is problems</a:t>
            </a:r>
          </a:p>
        </p:txBody>
      </p:sp>
      <p:sp>
        <p:nvSpPr>
          <p:cNvPr id="4" name="Slide Number Placeholder 3"/>
          <p:cNvSpPr>
            <a:spLocks noGrp="1"/>
          </p:cNvSpPr>
          <p:nvPr>
            <p:ph type="sldNum" sz="quarter" idx="5"/>
          </p:nvPr>
        </p:nvSpPr>
        <p:spPr/>
        <p:txBody>
          <a:bodyPr/>
          <a:lstStyle/>
          <a:p>
            <a:fld id="{01F035E9-4420-48D8-8042-5A984973DCFA}" type="slidenum">
              <a:rPr lang="en-US" smtClean="0"/>
              <a:t>19</a:t>
            </a:fld>
            <a:endParaRPr lang="en-US"/>
          </a:p>
        </p:txBody>
      </p:sp>
    </p:spTree>
    <p:extLst>
      <p:ext uri="{BB962C8B-B14F-4D97-AF65-F5344CB8AC3E}">
        <p14:creationId xmlns:p14="http://schemas.microsoft.com/office/powerpoint/2010/main" val="16304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on Windows was my way of avoiding conflicts of interest and ensuring I would never learn of something I couldn’t fix immediately in grsecurity (something that would otherwise be difficult to ensure in the security industry)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start, two important things I want to mention: while *I’m* giving the talk here, the majority of the work I’ll be talking about (at least as it pertains to grsecurity) was written by the PaX Team and </a:t>
            </a:r>
            <a:r>
              <a:rPr lang="en-US" dirty="0" err="1"/>
              <a:t>Emese</a:t>
            </a:r>
            <a:r>
              <a:rPr lang="en-US" dirty="0"/>
              <a:t> </a:t>
            </a:r>
            <a:r>
              <a:rPr lang="en-US" dirty="0" err="1"/>
              <a:t>Revfy</a:t>
            </a:r>
            <a:r>
              <a:rPr lang="en-US" dirty="0"/>
              <a:t>.  Also, I’m very limited on time – if I had 3 hours, we could do a lot more fun things here live, but what I’ve done instead is try to make the slides themselves as useful as possible for people to review later.  So anything you want more information on is hyperlinked within the slides to the exact page of existing papers and presentations – I unfortunately won’t have the time here to explain everything in the depth it really deserves.  Feel free to find me after the talk in that case!  With that out of the way…</a:t>
            </a:r>
          </a:p>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2</a:t>
            </a:fld>
            <a:endParaRPr lang="en-US"/>
          </a:p>
        </p:txBody>
      </p:sp>
    </p:spTree>
    <p:extLst>
      <p:ext uri="{BB962C8B-B14F-4D97-AF65-F5344CB8AC3E}">
        <p14:creationId xmlns:p14="http://schemas.microsoft.com/office/powerpoint/2010/main" val="2979920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333333"/>
                </a:solidFill>
                <a:effectLst/>
                <a:latin typeface="Oxygen" panose="020B0604020202020204" pitchFamily="2" charset="0"/>
              </a:rPr>
              <a:t>Just remember, the sweet is never as sweet without the sour, and I know the sour.”</a:t>
            </a:r>
          </a:p>
          <a:p>
            <a:endParaRPr lang="en-US" b="0" i="0" dirty="0">
              <a:solidFill>
                <a:srgbClr val="333333"/>
              </a:solidFill>
              <a:effectLst/>
              <a:latin typeface="Oxygen" panose="020B0604020202020204" pitchFamily="2" charset="0"/>
            </a:endParaRPr>
          </a:p>
          <a:p>
            <a:r>
              <a:rPr lang="en-US" dirty="0"/>
              <a:t>2</a:t>
            </a:r>
            <a:r>
              <a:rPr lang="en-US" baseline="30000" dirty="0"/>
              <a:t>nd</a:t>
            </a:r>
            <a:r>
              <a:rPr lang="en-US" dirty="0"/>
              <a:t> case is the nastiest one personally for me, as at a source level, the presence of the explicit masking signals clear intent from the developer, while all kinds of vulnerabilities are hidden by explicit or implicit type conversions.</a:t>
            </a:r>
          </a:p>
          <a:p>
            <a:endParaRPr lang="en-US" dirty="0"/>
          </a:p>
          <a:p>
            <a:r>
              <a:rPr lang="en-US" dirty="0"/>
              <a:t>2 examples of things that can’t be fixed/improved via a plugin:</a:t>
            </a:r>
          </a:p>
          <a:p>
            <a:pPr marL="228600" indent="-228600">
              <a:buAutoNum type="arabicParenR"/>
            </a:pPr>
            <a:r>
              <a:rPr lang="en-US" dirty="0"/>
              <a:t>Bugs in GCC related to command-line parsing that cause it to warn on constructs that it shouldn’t have, e.g. </a:t>
            </a:r>
            <a:r>
              <a:rPr lang="en-US" dirty="0" err="1"/>
              <a:t>alloc_size</a:t>
            </a:r>
            <a:endParaRPr lang="en-US" dirty="0"/>
          </a:p>
          <a:p>
            <a:pPr marL="228600" indent="-228600">
              <a:buAutoNum type="arabicParenR"/>
            </a:pPr>
            <a:r>
              <a:rPr lang="en-US" dirty="0"/>
              <a:t>An academic paper years ago implemented a change to GCC which randomized the placement of stack variables.  At least at the time I looked at the GCC source, it wasn’t possible to control this via a plugin.</a:t>
            </a:r>
          </a:p>
          <a:p>
            <a:pPr marL="0" indent="0">
              <a:buNone/>
            </a:pPr>
            <a:r>
              <a:rPr lang="en-US" dirty="0"/>
              <a:t>That said, the plugin interface is very powerful, and with some creativity, you’ll be surprised what is possible.  Just a few weeks ago we had a situation where we wanted to do something with plugins, I wrote up an initial implementation and saw there were a number of problems introduced by code we couldn’t replace with a plugin that would have resulted in bad </a:t>
            </a:r>
            <a:r>
              <a:rPr lang="en-US" dirty="0" err="1"/>
              <a:t>codegen</a:t>
            </a:r>
            <a:r>
              <a:rPr lang="en-US" dirty="0"/>
              <a:t>.  I went to bed thinking it was impossible, while overnight the PaX Team came up with a different strategy that would fool GCC in a certain way to always produce the right/expected code.  I wrote it up, and it worked.  So don’t give up at the first sign of failure </a:t>
            </a:r>
            <a:r>
              <a:rPr lang="en-US" dirty="0">
                <a:sym typeface="Wingdings" panose="05000000000000000000" pitchFamily="2" charset="2"/>
              </a:rPr>
              <a:t></a:t>
            </a:r>
            <a:endParaRPr lang="en-US" dirty="0"/>
          </a:p>
          <a:p>
            <a:endParaRPr lang="en-US" dirty="0"/>
          </a:p>
          <a:p>
            <a:r>
              <a:rPr lang="en-US" dirty="0"/>
              <a:t>RE: documentation, it’s not to say that GCC doesn’t have (lots) of documentation, it’s just that the documentation won’t answer questions like “how would I implement this analysis?”, and you won’t have any </a:t>
            </a:r>
            <a:r>
              <a:rPr lang="en-US" dirty="0" err="1"/>
              <a:t>stackoverflow</a:t>
            </a:r>
            <a:r>
              <a:rPr lang="en-US" dirty="0"/>
              <a:t> posts to help.</a:t>
            </a:r>
          </a:p>
          <a:p>
            <a:endParaRPr lang="en-US" dirty="0"/>
          </a:p>
          <a:p>
            <a:r>
              <a:rPr lang="en-US" dirty="0"/>
              <a:t>Nearly everything you want to do in GCC plugins requires looking at the GCC source code, as there is very little documentation involved.  This alone creates a big barrier to entry for this kind of work, necessary to put in the time.</a:t>
            </a:r>
          </a:p>
          <a:p>
            <a:endParaRPr lang="en-US" dirty="0"/>
          </a:p>
          <a:p>
            <a:r>
              <a:rPr lang="en-US" dirty="0"/>
              <a:t>-</a:t>
            </a:r>
            <a:r>
              <a:rPr lang="en-US" dirty="0" err="1"/>
              <a:t>fdump</a:t>
            </a:r>
            <a:r>
              <a:rPr lang="en-US" dirty="0"/>
              <a:t>-tree-all/-</a:t>
            </a:r>
            <a:r>
              <a:rPr lang="en-US" dirty="0" err="1"/>
              <a:t>fdump</a:t>
            </a:r>
            <a:r>
              <a:rPr lang="en-US" dirty="0"/>
              <a:t>-</a:t>
            </a:r>
            <a:r>
              <a:rPr lang="en-US" dirty="0" err="1"/>
              <a:t>ipa</a:t>
            </a:r>
            <a:r>
              <a:rPr lang="en-US" dirty="0"/>
              <a:t>-all/-</a:t>
            </a:r>
            <a:r>
              <a:rPr lang="en-US" dirty="0" err="1"/>
              <a:t>fdump</a:t>
            </a:r>
            <a:r>
              <a:rPr lang="en-US" dirty="0"/>
              <a:t>-</a:t>
            </a:r>
            <a:r>
              <a:rPr lang="en-US" dirty="0" err="1"/>
              <a:t>rtl</a:t>
            </a:r>
            <a:r>
              <a:rPr lang="en-US" dirty="0"/>
              <a:t>-all are incredibly powerful tools not only for debugging but just for understanding the compilation process in general.  What you get is a dump of the intermediate representation for the code in a given object file for each registered pass that opts-in to providing this information in the compilation process.  We use this often for instance for when determining whether a particular SIZE_OVERFLOW report involves a GCC-induced false positive or a real overflow vulnerability.</a:t>
            </a:r>
          </a:p>
          <a:p>
            <a:endParaRPr lang="en-US" dirty="0"/>
          </a:p>
          <a:p>
            <a:r>
              <a:rPr lang="en-US" dirty="0"/>
              <a:t>I’ll show an example of the output on the next slide</a:t>
            </a:r>
          </a:p>
        </p:txBody>
      </p:sp>
      <p:sp>
        <p:nvSpPr>
          <p:cNvPr id="4" name="Slide Number Placeholder 3"/>
          <p:cNvSpPr>
            <a:spLocks noGrp="1"/>
          </p:cNvSpPr>
          <p:nvPr>
            <p:ph type="sldNum" sz="quarter" idx="5"/>
          </p:nvPr>
        </p:nvSpPr>
        <p:spPr/>
        <p:txBody>
          <a:bodyPr/>
          <a:lstStyle/>
          <a:p>
            <a:fld id="{01F035E9-4420-48D8-8042-5A984973DCFA}" type="slidenum">
              <a:rPr lang="en-US" smtClean="0"/>
              <a:t>20</a:t>
            </a:fld>
            <a:endParaRPr lang="en-US"/>
          </a:p>
        </p:txBody>
      </p:sp>
    </p:spTree>
    <p:extLst>
      <p:ext uri="{BB962C8B-B14F-4D97-AF65-F5344CB8AC3E}">
        <p14:creationId xmlns:p14="http://schemas.microsoft.com/office/powerpoint/2010/main" val="3958332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part of the output of –</a:t>
            </a:r>
            <a:r>
              <a:rPr lang="en-US" dirty="0" err="1"/>
              <a:t>fdump</a:t>
            </a:r>
            <a:r>
              <a:rPr lang="en-US" dirty="0"/>
              <a:t>-tree-all, specifically the part regarding our earlier Spectre v1 example.  This is taken directly from the dump generated for the Respectre pass, but you can also see some remnants of earlier passes in it, like from RAP near the top.  It should also hopefully make it clear why the resulting assembly instrumentation exactly matched that of the optimal manual fix.</a:t>
            </a:r>
          </a:p>
        </p:txBody>
      </p:sp>
      <p:sp>
        <p:nvSpPr>
          <p:cNvPr id="4" name="Slide Number Placeholder 3"/>
          <p:cNvSpPr>
            <a:spLocks noGrp="1"/>
          </p:cNvSpPr>
          <p:nvPr>
            <p:ph type="sldNum" sz="quarter" idx="5"/>
          </p:nvPr>
        </p:nvSpPr>
        <p:spPr/>
        <p:txBody>
          <a:bodyPr/>
          <a:lstStyle/>
          <a:p>
            <a:fld id="{01F035E9-4420-48D8-8042-5A984973DCFA}" type="slidenum">
              <a:rPr lang="en-US" smtClean="0"/>
              <a:t>21</a:t>
            </a:fld>
            <a:endParaRPr lang="en-US"/>
          </a:p>
        </p:txBody>
      </p:sp>
    </p:spTree>
    <p:extLst>
      <p:ext uri="{BB962C8B-B14F-4D97-AF65-F5344CB8AC3E}">
        <p14:creationId xmlns:p14="http://schemas.microsoft.com/office/powerpoint/2010/main" val="2569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IPA = inter-procedural analysis</a:t>
            </a:r>
          </a:p>
          <a:p>
            <a:r>
              <a:rPr lang="en-US" dirty="0"/>
              <a:t>LTO = link time optimization</a:t>
            </a:r>
          </a:p>
          <a:p>
            <a:r>
              <a:rPr lang="en-US" dirty="0"/>
              <a:t>LTCG = link time code gen</a:t>
            </a:r>
          </a:p>
          <a:p>
            <a:r>
              <a:rPr lang="en-US" dirty="0"/>
              <a:t>Ordered by level of information available for the analysis.  Complexity of the analysis generally increases as the available information increases, so usually our own plugins follow this same evolution (where needed).</a:t>
            </a:r>
          </a:p>
          <a:p>
            <a:r>
              <a:rPr lang="en-US" dirty="0"/>
              <a:t>Note that in some cases, e.g. the upstream Linux kernel with GCC, using LTO isn’t possible.  It’s possible to work around this, for instance for SIZE_OVERFLOW we implement a hash table that provides LTO-like (summary) information about functions/fields that need instrumentation.  You can also improve the information the compiler has available to it in some cases with strategic inlining-based refactoring of code.</a:t>
            </a:r>
          </a:p>
          <a:p>
            <a:endParaRPr lang="en-US" dirty="0"/>
          </a:p>
          <a:p>
            <a:r>
              <a:rPr lang="en-US" dirty="0"/>
              <a:t>Those analysis limitations are one of the most important things to keep in mind, failure to understand it (and not inspecting the resulting generated code) leads to exaggerating the effectiveness of a given change.  If the goal for instance is preventing some buffer overflows, it may very well prevent some very trivial ones able to be determined at compile time, or ones where the overflow happens right after/in the same function as the allocation of the buffer, but won’t help against non-low-hanging fruit.</a:t>
            </a:r>
          </a:p>
        </p:txBody>
      </p:sp>
      <p:sp>
        <p:nvSpPr>
          <p:cNvPr id="4" name="Slide Number Placeholder 3"/>
          <p:cNvSpPr>
            <a:spLocks noGrp="1"/>
          </p:cNvSpPr>
          <p:nvPr>
            <p:ph type="sldNum" sz="quarter" idx="5"/>
          </p:nvPr>
        </p:nvSpPr>
        <p:spPr/>
        <p:txBody>
          <a:bodyPr/>
          <a:lstStyle/>
          <a:p>
            <a:fld id="{01F035E9-4420-48D8-8042-5A984973DCFA}" type="slidenum">
              <a:rPr lang="en-US" smtClean="0"/>
              <a:t>22</a:t>
            </a:fld>
            <a:endParaRPr lang="en-US"/>
          </a:p>
        </p:txBody>
      </p:sp>
    </p:spTree>
    <p:extLst>
      <p:ext uri="{BB962C8B-B14F-4D97-AF65-F5344CB8AC3E}">
        <p14:creationId xmlns:p14="http://schemas.microsoft.com/office/powerpoint/2010/main" val="202473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specific problem examples to illustrate the importance of extensive testing and defensive programming:</a:t>
            </a:r>
          </a:p>
          <a:p>
            <a:r>
              <a:rPr lang="en-US" dirty="0"/>
              <a:t>For the live version, I’ll need to skip these as their descriptions are very complex and will need multiple slides and pictures to illustrate the points, but they’re described here in the speaker notes fully.</a:t>
            </a:r>
          </a:p>
          <a:p>
            <a:endParaRPr lang="en-US" dirty="0"/>
          </a:p>
          <a:p>
            <a:r>
              <a:rPr lang="en-US" dirty="0"/>
              <a:t>Some very early growing pains with Respectre resulted in some XFS filesystems falsely reporting corruption and failing to mount</a:t>
            </a:r>
          </a:p>
          <a:p>
            <a:endParaRPr lang="en-US" dirty="0"/>
          </a:p>
          <a:p>
            <a:r>
              <a:rPr lang="en-US" dirty="0"/>
              <a:t>A RANDSTRUCT bug caused some rare problems due to not handling zero-width bitfields correctly, in the Linux kernel only being used by the randomized </a:t>
            </a:r>
            <a:r>
              <a:rPr lang="en-US" dirty="0" err="1"/>
              <a:t>task_struct</a:t>
            </a:r>
            <a:r>
              <a:rPr lang="en-US" dirty="0"/>
              <a:t>.</a:t>
            </a:r>
          </a:p>
          <a:p>
            <a:r>
              <a:rPr lang="en-US" dirty="0"/>
              <a:t>To quickly summarize: a zero-width bitfield causes subsequent bitfields to begin on a new aligned boundary.  One of the few places in the Linux kernel using them is in the task struct itself, to separate bitfields modified by the current task from ones modified by remote tasks.  This is necessary because bitfield modification isn’t atomic: first it gets a byte or more, then it modifies the necessary bits, and writes back the modified byte(s).</a:t>
            </a:r>
          </a:p>
          <a:p>
            <a:r>
              <a:rPr lang="en-US" dirty="0"/>
              <a:t>The bug was only exposed when bits modified by the current task were mixed in the same byte with ones modified by other tasks, and the two modifications occurred within the same tiny (2 or 3 instruction) race window.</a:t>
            </a:r>
          </a:p>
          <a:p>
            <a:endParaRPr lang="en-US" dirty="0"/>
          </a:p>
          <a:p>
            <a:r>
              <a:rPr lang="en-US" dirty="0"/>
              <a:t>Some SIZE_OVERFLOW instrumentation went missing when __</a:t>
            </a:r>
            <a:r>
              <a:rPr lang="en-US" dirty="0" err="1"/>
              <a:t>builtin_overflow</a:t>
            </a:r>
            <a:r>
              <a:rPr lang="en-US" dirty="0"/>
              <a:t>() uses were added to certain allocators, due to the internal representation of these </a:t>
            </a:r>
            <a:r>
              <a:rPr lang="en-US" dirty="0" err="1"/>
              <a:t>builtins</a:t>
            </a:r>
            <a:r>
              <a:rPr lang="en-US" dirty="0"/>
              <a:t> which broke data-flow tracking</a:t>
            </a:r>
          </a:p>
          <a:p>
            <a:endParaRPr lang="en-US" dirty="0"/>
          </a:p>
          <a:p>
            <a:r>
              <a:rPr lang="en-US" dirty="0"/>
              <a:t>With GCC 4.8, plugins are now compiled as C++ instead of C.  Try to abstract certain operations into a header like our </a:t>
            </a:r>
            <a:r>
              <a:rPr lang="en-US" dirty="0" err="1"/>
              <a:t>gcc-common.h</a:t>
            </a:r>
            <a:r>
              <a:rPr lang="en-US" dirty="0"/>
              <a:t> to avoid peppering code with #ifdefs wherever possible.</a:t>
            </a:r>
          </a:p>
        </p:txBody>
      </p:sp>
      <p:sp>
        <p:nvSpPr>
          <p:cNvPr id="4" name="Slide Number Placeholder 3"/>
          <p:cNvSpPr>
            <a:spLocks noGrp="1"/>
          </p:cNvSpPr>
          <p:nvPr>
            <p:ph type="sldNum" sz="quarter" idx="5"/>
          </p:nvPr>
        </p:nvSpPr>
        <p:spPr/>
        <p:txBody>
          <a:bodyPr/>
          <a:lstStyle/>
          <a:p>
            <a:fld id="{01F035E9-4420-48D8-8042-5A984973DCFA}" type="slidenum">
              <a:rPr lang="en-US" smtClean="0"/>
              <a:t>23</a:t>
            </a:fld>
            <a:endParaRPr lang="en-US"/>
          </a:p>
        </p:txBody>
      </p:sp>
    </p:spTree>
    <p:extLst>
      <p:ext uri="{BB962C8B-B14F-4D97-AF65-F5344CB8AC3E}">
        <p14:creationId xmlns:p14="http://schemas.microsoft.com/office/powerpoint/2010/main" val="3727317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up until now we’ve been talking purely about C/C++ code and trying to eliminate certain flaws and the exploitation of them, but the languages in wide use today have grown a lot, with Go and Rust both being very popular these days.  There are some well-intentioned projects realizing the scale of wholesale rewrites of important codebases like Apache webserver in memory-safe languages and instead opting to rewrite some smaller critical subset.  Inadvertently, and perhaps non-intuitively, these approaches result in what’s been called the “mixed binary” problem.</a:t>
            </a:r>
          </a:p>
          <a:p>
            <a:endParaRPr lang="en-US" dirty="0"/>
          </a:p>
          <a:p>
            <a:r>
              <a:rPr lang="en-US" dirty="0"/>
              <a:t>Only very recently did </a:t>
            </a:r>
            <a:r>
              <a:rPr lang="en-US" dirty="0" err="1"/>
              <a:t>rustc</a:t>
            </a:r>
            <a:r>
              <a:rPr lang="en-US" dirty="0"/>
              <a:t> implement CFI to fix this problem when integrated with code built by Clang, but the same problem exists currently for code built by GCC and will exist for certain other compiler-based instrumentation, hence our funding of GCC Rust.  The goal is to ensure that instrumentation-based security properties are both coherent and consistent across all languages involved in a particular binary.</a:t>
            </a:r>
          </a:p>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24</a:t>
            </a:fld>
            <a:endParaRPr lang="en-US"/>
          </a:p>
        </p:txBody>
      </p:sp>
    </p:spTree>
    <p:extLst>
      <p:ext uri="{BB962C8B-B14F-4D97-AF65-F5344CB8AC3E}">
        <p14:creationId xmlns:p14="http://schemas.microsoft.com/office/powerpoint/2010/main" val="1231973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paper linked here which was the first I know of to describe this problem, they were able to bypass the CFI of the C/C++ code by corrupting the indirect control flow of Rust/Go code that lacked CFI protection.  They described their exploitation of Firefox in the paper, which was one of the main instances of the mixed binary problem at the time.</a:t>
            </a:r>
          </a:p>
          <a:p>
            <a:endParaRPr lang="en-US" dirty="0"/>
          </a:p>
          <a:p>
            <a:r>
              <a:rPr lang="en-US" dirty="0"/>
              <a:t>Credit again to Microsoft for identifying this problem and addressing it early for their customers, but we need more people understanding and working on this</a:t>
            </a:r>
          </a:p>
        </p:txBody>
      </p:sp>
      <p:sp>
        <p:nvSpPr>
          <p:cNvPr id="4" name="Slide Number Placeholder 3"/>
          <p:cNvSpPr>
            <a:spLocks noGrp="1"/>
          </p:cNvSpPr>
          <p:nvPr>
            <p:ph type="sldNum" sz="quarter" idx="5"/>
          </p:nvPr>
        </p:nvSpPr>
        <p:spPr/>
        <p:txBody>
          <a:bodyPr/>
          <a:lstStyle/>
          <a:p>
            <a:fld id="{01F035E9-4420-48D8-8042-5A984973DCFA}" type="slidenum">
              <a:rPr lang="en-US" smtClean="0"/>
              <a:t>25</a:t>
            </a:fld>
            <a:endParaRPr lang="en-US"/>
          </a:p>
        </p:txBody>
      </p:sp>
    </p:spTree>
    <p:extLst>
      <p:ext uri="{BB962C8B-B14F-4D97-AF65-F5344CB8AC3E}">
        <p14:creationId xmlns:p14="http://schemas.microsoft.com/office/powerpoint/2010/main" val="1982349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politics, </a:t>
            </a:r>
            <a:r>
              <a:rPr lang="en-US" sz="1200" dirty="0"/>
              <a:t>see recent upstream Linux pushback against Clang CFI in favor of something that sounds a lot more like RAP (type hash prior to function, no wonkiness with </a:t>
            </a:r>
            <a:r>
              <a:rPr lang="en-US" sz="1200" dirty="0" err="1"/>
              <a:t>fptr</a:t>
            </a:r>
            <a:r>
              <a:rPr lang="en-US" sz="1200" dirty="0"/>
              <a:t> comparisons)</a:t>
            </a:r>
          </a:p>
          <a:p>
            <a:endParaRPr lang="en-US" sz="1200" dirty="0"/>
          </a:p>
          <a:p>
            <a:r>
              <a:rPr lang="en-US" dirty="0"/>
              <a:t>CFI mixing: imagine two different hash-based implementations that want to place hashes at the same locations before functions and use different hashing algorithms – the two can’t co-exist, indirect calling across the boundary would result in CFI violations</a:t>
            </a:r>
          </a:p>
          <a:p>
            <a:endParaRPr lang="en-US" dirty="0"/>
          </a:p>
          <a:p>
            <a:r>
              <a:rPr lang="en-US" dirty="0"/>
              <a:t>RE: non-optimal, I know this is something Microsoft is deeply familiar with because they’ve had to make exactly these kinds of concessions in the implementation of CFG.</a:t>
            </a:r>
          </a:p>
        </p:txBody>
      </p:sp>
      <p:sp>
        <p:nvSpPr>
          <p:cNvPr id="4" name="Slide Number Placeholder 3"/>
          <p:cNvSpPr>
            <a:spLocks noGrp="1"/>
          </p:cNvSpPr>
          <p:nvPr>
            <p:ph type="sldNum" sz="quarter" idx="5"/>
          </p:nvPr>
        </p:nvSpPr>
        <p:spPr/>
        <p:txBody>
          <a:bodyPr/>
          <a:lstStyle/>
          <a:p>
            <a:fld id="{01F035E9-4420-48D8-8042-5A984973DCFA}" type="slidenum">
              <a:rPr lang="en-US" smtClean="0"/>
              <a:t>26</a:t>
            </a:fld>
            <a:endParaRPr lang="en-US"/>
          </a:p>
        </p:txBody>
      </p:sp>
    </p:spTree>
    <p:extLst>
      <p:ext uri="{BB962C8B-B14F-4D97-AF65-F5344CB8AC3E}">
        <p14:creationId xmlns:p14="http://schemas.microsoft.com/office/powerpoint/2010/main" val="445778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hope via this presentation I’ve shown you that there are a lot of very creative and useful things that can be done with compiler-based security, and prepared you a bit for some of the pitfalls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Hello attentive reader!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grep 'struct_size(.*) +' -r</a:t>
            </a:r>
          </a:p>
          <a:p>
            <a:endParaRPr lang="en-US" dirty="0"/>
          </a:p>
          <a:p>
            <a:r>
              <a:rPr lang="en-US" dirty="0"/>
              <a:t>If you run the above command on some Linux kernel source, it might produce some things to look at that are a convincing case for having the compiler do the work instead.</a:t>
            </a:r>
          </a:p>
        </p:txBody>
      </p:sp>
      <p:sp>
        <p:nvSpPr>
          <p:cNvPr id="4" name="Slide Number Placeholder 3"/>
          <p:cNvSpPr>
            <a:spLocks noGrp="1"/>
          </p:cNvSpPr>
          <p:nvPr>
            <p:ph type="sldNum" sz="quarter" idx="5"/>
          </p:nvPr>
        </p:nvSpPr>
        <p:spPr/>
        <p:txBody>
          <a:bodyPr/>
          <a:lstStyle/>
          <a:p>
            <a:fld id="{01F035E9-4420-48D8-8042-5A984973DCFA}" type="slidenum">
              <a:rPr lang="en-US" smtClean="0"/>
              <a:t>27</a:t>
            </a:fld>
            <a:endParaRPr lang="en-US"/>
          </a:p>
        </p:txBody>
      </p:sp>
    </p:spTree>
    <p:extLst>
      <p:ext uri="{BB962C8B-B14F-4D97-AF65-F5344CB8AC3E}">
        <p14:creationId xmlns:p14="http://schemas.microsoft.com/office/powerpoint/2010/main" val="2209182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28</a:t>
            </a:fld>
            <a:endParaRPr lang="en-US"/>
          </a:p>
        </p:txBody>
      </p:sp>
    </p:spTree>
    <p:extLst>
      <p:ext uri="{BB962C8B-B14F-4D97-AF65-F5344CB8AC3E}">
        <p14:creationId xmlns:p14="http://schemas.microsoft.com/office/powerpoint/2010/main" val="56391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told this is the ideal audience for this talk, since most people here are working on or at least interested in low-level/OS exploitation/defense.  So either you’re already working in this space, or maybe after this talk I can convince you it’s something worth looking into, since it will be necessary in the future to have more people working in this space that can do the job well.</a:t>
            </a:r>
          </a:p>
          <a:p>
            <a:endParaRPr lang="en-US" dirty="0"/>
          </a:p>
          <a:p>
            <a:r>
              <a:rPr lang="en-US" dirty="0"/>
              <a:t>Regarding Spectre, see the latest Kasper paper for a sense of how prevalent exploitable gadgets are in the Linux kernel, and it should be a wake up call for the need for a scalable compiler-driven approach:</a:t>
            </a:r>
          </a:p>
          <a:p>
            <a:r>
              <a:rPr lang="en-US" dirty="0"/>
              <a:t>https://www.vusec.net/projects/kasper/</a:t>
            </a:r>
          </a:p>
          <a:p>
            <a:r>
              <a:rPr lang="en-US" dirty="0"/>
              <a:t>Spectre is also a good example that one can’t be reliant on hardware to fix everything</a:t>
            </a:r>
          </a:p>
          <a:p>
            <a:endParaRPr lang="en-US" dirty="0"/>
          </a:p>
          <a:p>
            <a:r>
              <a:rPr lang="en-US" dirty="0"/>
              <a:t>See also the paragraphs under the heading of “Spot mitigations” from research presented at this very conference:</a:t>
            </a:r>
          </a:p>
          <a:p>
            <a:r>
              <a:rPr lang="en-US" sz="1200" dirty="0">
                <a:hlinkClick r:id="rId3"/>
              </a:rPr>
              <a:t>https://www.usenix.org/system/files/sec21-kirzner.pdf#page=16</a:t>
            </a:r>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3</a:t>
            </a:fld>
            <a:endParaRPr lang="en-US"/>
          </a:p>
        </p:txBody>
      </p:sp>
    </p:spTree>
    <p:extLst>
      <p:ext uri="{BB962C8B-B14F-4D97-AF65-F5344CB8AC3E}">
        <p14:creationId xmlns:p14="http://schemas.microsoft.com/office/powerpoint/2010/main" val="374478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watch YouTube videos now of how to pull off ROP – back then we didn’t even have YouTube, so things have changed a lot.</a:t>
            </a:r>
          </a:p>
          <a:p>
            <a:endParaRPr lang="en-US" dirty="0"/>
          </a:p>
          <a:p>
            <a:r>
              <a:rPr lang="en-US" dirty="0"/>
              <a:t>Most people know PAGEEXEC/MPROTECT came out in 2000, as well as ASLR in 2001, but even supposedly secure/hardened OSes didn’t realize the importance of MPROTECT until just recently</a:t>
            </a:r>
          </a:p>
          <a:p>
            <a:r>
              <a:rPr lang="en-US" dirty="0"/>
              <a:t>What’s also forgotten is that as early as 2003 we had already shifted our focus to preventing kernel exploitation/kernel self-protection, a strategy it took many years for others to catch up to, in many cases over a decade</a:t>
            </a:r>
          </a:p>
        </p:txBody>
      </p:sp>
      <p:sp>
        <p:nvSpPr>
          <p:cNvPr id="4" name="Slide Number Placeholder 3"/>
          <p:cNvSpPr>
            <a:spLocks noGrp="1"/>
          </p:cNvSpPr>
          <p:nvPr>
            <p:ph type="sldNum" sz="quarter" idx="5"/>
          </p:nvPr>
        </p:nvSpPr>
        <p:spPr/>
        <p:txBody>
          <a:bodyPr/>
          <a:lstStyle/>
          <a:p>
            <a:fld id="{01F035E9-4420-48D8-8042-5A984973DCFA}" type="slidenum">
              <a:rPr lang="en-US" smtClean="0"/>
              <a:t>4</a:t>
            </a:fld>
            <a:endParaRPr lang="en-US"/>
          </a:p>
        </p:txBody>
      </p:sp>
    </p:spTree>
    <p:extLst>
      <p:ext uri="{BB962C8B-B14F-4D97-AF65-F5344CB8AC3E}">
        <p14:creationId xmlns:p14="http://schemas.microsoft.com/office/powerpoint/2010/main" val="65152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necessary to keep improving, but when you’ve closed off shellcode execution, went as far as you could with heap management, did some basic stack protections, you’re going to have a hard time dealing with the threats that still remain.  You also won’t have the luxury of years to roll out some manual, one-off fixes to thousands of instances of a problem, won’t have time to train up a team to perform complex instrumentation.  To stay ahead of the curve at this point demands compiler-based security, and it’s something that OS teams in particular need to get deeply involved in, that ideally they should have been involved in years ago.</a:t>
            </a:r>
          </a:p>
          <a:p>
            <a:endParaRPr lang="en-US" dirty="0"/>
          </a:p>
          <a:p>
            <a:r>
              <a:rPr lang="en-US" dirty="0"/>
              <a:t>You can avoid dealing with the problem as some do by waiting for hardware manufacturers to implement CPU features that provide some security properties, but this isn’t ideal from a perspective of being able to reason about your users and their security.  For instance, you could have waited for all systems to upgrade to Ivy Bridge or newer to gain protections against returning to userland via SMEP, or you could have provided a simple compiler plugin as we did to provide equivalent (and in some cases, even stronger) security guarantees for all users.</a:t>
            </a:r>
          </a:p>
        </p:txBody>
      </p:sp>
      <p:sp>
        <p:nvSpPr>
          <p:cNvPr id="4" name="Slide Number Placeholder 3"/>
          <p:cNvSpPr>
            <a:spLocks noGrp="1"/>
          </p:cNvSpPr>
          <p:nvPr>
            <p:ph type="sldNum" sz="quarter" idx="5"/>
          </p:nvPr>
        </p:nvSpPr>
        <p:spPr/>
        <p:txBody>
          <a:bodyPr/>
          <a:lstStyle/>
          <a:p>
            <a:fld id="{01F035E9-4420-48D8-8042-5A984973DCFA}" type="slidenum">
              <a:rPr lang="en-US" smtClean="0"/>
              <a:t>5</a:t>
            </a:fld>
            <a:endParaRPr lang="en-US"/>
          </a:p>
        </p:txBody>
      </p:sp>
    </p:spTree>
    <p:extLst>
      <p:ext uri="{BB962C8B-B14F-4D97-AF65-F5344CB8AC3E}">
        <p14:creationId xmlns:p14="http://schemas.microsoft.com/office/powerpoint/2010/main" val="55079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I’ve hopefully piqued your interest, let’s go on a journey through an incomplete history of compiler-based defense, some of the things we and others have done in recent years in this space, and what advantages and problems exist for this line of work.</a:t>
            </a:r>
          </a:p>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6</a:t>
            </a:fld>
            <a:endParaRPr lang="en-US"/>
          </a:p>
        </p:txBody>
      </p:sp>
    </p:spTree>
    <p:extLst>
      <p:ext uri="{BB962C8B-B14F-4D97-AF65-F5344CB8AC3E}">
        <p14:creationId xmlns:p14="http://schemas.microsoft.com/office/powerpoint/2010/main" val="47429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off strong ~25 years ago, and then around 2004 when FORTIFY_SOURCE came out, not much more relevant advances happened for a while – there was a lull of at least 6 years during which a lot happened in security outside of the compiler.  Everything very stack-focused because the scariest thing at the time was someone using </a:t>
            </a:r>
            <a:r>
              <a:rPr lang="en-US" dirty="0" err="1"/>
              <a:t>strcpy</a:t>
            </a:r>
            <a:r>
              <a:rPr lang="en-US" dirty="0"/>
              <a:t> on a stack buffer that overflowed the return address and was allowed to return to the stack itself to execute shellcode – much simpler times!</a:t>
            </a:r>
          </a:p>
          <a:p>
            <a:endParaRPr lang="en-US" dirty="0"/>
          </a:p>
          <a:p>
            <a:r>
              <a:rPr lang="en-US" dirty="0"/>
              <a:t>There was academic work of course during that lull, but nothing really that graduated to widespread/production use (our focus here).</a:t>
            </a:r>
          </a:p>
          <a:p>
            <a:endParaRPr lang="en-US" dirty="0"/>
          </a:p>
          <a:p>
            <a:r>
              <a:rPr lang="en-US" dirty="0"/>
              <a:t>https://gcc.gnu.org/legacy-ml/gcc-patches/2004-09/msg02055.html - Sept 21 2004</a:t>
            </a:r>
          </a:p>
          <a:p>
            <a:endParaRPr lang="en-US" dirty="0"/>
          </a:p>
          <a:p>
            <a:r>
              <a:rPr lang="en-US" dirty="0"/>
              <a:t>https://cliplab.org/~alopez/bugs/bugtraq/0187.html - May 14 1997</a:t>
            </a:r>
          </a:p>
        </p:txBody>
      </p:sp>
      <p:sp>
        <p:nvSpPr>
          <p:cNvPr id="4" name="Slide Number Placeholder 3"/>
          <p:cNvSpPr>
            <a:spLocks noGrp="1"/>
          </p:cNvSpPr>
          <p:nvPr>
            <p:ph type="sldNum" sz="quarter" idx="5"/>
          </p:nvPr>
        </p:nvSpPr>
        <p:spPr/>
        <p:txBody>
          <a:bodyPr/>
          <a:lstStyle/>
          <a:p>
            <a:fld id="{01F035E9-4420-48D8-8042-5A984973DCFA}" type="slidenum">
              <a:rPr lang="en-US" smtClean="0"/>
              <a:t>7</a:t>
            </a:fld>
            <a:endParaRPr lang="en-US"/>
          </a:p>
        </p:txBody>
      </p:sp>
    </p:spTree>
    <p:extLst>
      <p:ext uri="{BB962C8B-B14F-4D97-AF65-F5344CB8AC3E}">
        <p14:creationId xmlns:p14="http://schemas.microsoft.com/office/powerpoint/2010/main" val="218077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222222"/>
                </a:solidFill>
                <a:effectLst/>
                <a:latin typeface="Verdana" panose="020B0604030504040204" pitchFamily="34" charset="0"/>
              </a:rPr>
              <a:t>Until recently, the company had concentrated on selling its own hardened Linux distribution. But that market never panned out the way company executives had hoped, and in January, the company hired a new CEO, Cheryl Traverse, a software industry veteran. Immunix is now focusing on selling security solutions for the Linux community.”</a:t>
            </a:r>
          </a:p>
          <a:p>
            <a:r>
              <a:rPr lang="en-US" dirty="0"/>
              <a:t>https://www.eweek.com/security/immunix-revamps-to-secure-linux/</a:t>
            </a:r>
          </a:p>
          <a:p>
            <a:endParaRPr lang="en-US" dirty="0"/>
          </a:p>
          <a:p>
            <a:r>
              <a:rPr lang="en-US" dirty="0"/>
              <a:t>Openwall/PaX/grsecurity aiming to achieve some similar things as Immunix with a goal of better usability, lower barrier to entry</a:t>
            </a:r>
          </a:p>
          <a:p>
            <a:r>
              <a:rPr lang="en-US" dirty="0"/>
              <a:t>Good ideas, but bad timing (keep in mind, the threats of the day were mainly shellcode-related, something easily killed off by PaX alone – I remember being annoyed for many years still hearing about “shellcode”, when for us it was essentially already a solved problem for years)</a:t>
            </a:r>
          </a:p>
          <a:p>
            <a:endParaRPr lang="en-US" sz="1200" dirty="0"/>
          </a:p>
          <a:p>
            <a:r>
              <a:rPr lang="en-US" sz="1200" dirty="0"/>
              <a:t>Solar Designer’s </a:t>
            </a:r>
            <a:r>
              <a:rPr lang="en-US" sz="1200" dirty="0">
                <a:hlinkClick r:id="rId3"/>
              </a:rPr>
              <a:t>Openwall</a:t>
            </a:r>
            <a:r>
              <a:rPr lang="en-US" sz="1200" dirty="0"/>
              <a:t> patches first appeared in 1997</a:t>
            </a:r>
          </a:p>
          <a:p>
            <a:r>
              <a:rPr lang="en-US" sz="1200" dirty="0"/>
              <a:t>PaX in 2000, grsecurity in 2001</a:t>
            </a:r>
            <a:endParaRPr lang="en-US" dirty="0"/>
          </a:p>
          <a:p>
            <a:endParaRPr lang="en-US" dirty="0"/>
          </a:p>
          <a:p>
            <a:r>
              <a:rPr lang="en-US" dirty="0"/>
              <a:t>Moved for time:</a:t>
            </a:r>
          </a:p>
          <a:p>
            <a:r>
              <a:rPr lang="en-US" sz="1800" b="1" dirty="0"/>
              <a:t>Potential</a:t>
            </a:r>
            <a:r>
              <a:rPr lang="en-US" sz="1800" dirty="0"/>
              <a:t> reasons for </a:t>
            </a:r>
            <a:r>
              <a:rPr lang="en-US" sz="1800" dirty="0" err="1"/>
              <a:t>Immunix’s</a:t>
            </a:r>
            <a:r>
              <a:rPr lang="en-US" sz="1800" dirty="0"/>
              <a:t> relative lack of success</a:t>
            </a:r>
          </a:p>
          <a:p>
            <a:pPr lvl="1"/>
            <a:r>
              <a:rPr lang="en-US" sz="1800" dirty="0"/>
              <a:t>Barrier to entry of entire distribution</a:t>
            </a:r>
          </a:p>
          <a:p>
            <a:pPr lvl="2"/>
            <a:r>
              <a:rPr lang="en-US" sz="1800" dirty="0"/>
              <a:t>Distro itself was necessary as the compiler changes had to be </a:t>
            </a:r>
            <a:r>
              <a:rPr lang="en-US" sz="1800" dirty="0" err="1"/>
              <a:t>GPL’d</a:t>
            </a:r>
            <a:endParaRPr lang="en-US" sz="1800" dirty="0"/>
          </a:p>
          <a:p>
            <a:pPr lvl="1"/>
            <a:r>
              <a:rPr lang="en-US" sz="1800" dirty="0"/>
              <a:t>“Large enterprises don’t want to make major commitments to minor vendors.”  They’d prefer to wait until “major vendors pick up the technologies.” (Crispin Cowan)</a:t>
            </a:r>
          </a:p>
          <a:p>
            <a:pPr lvl="1"/>
            <a:r>
              <a:rPr lang="en-US" sz="1800" dirty="0"/>
              <a:t>Too sophisticated/involved a solution for what at the time were mostly just shellcode-based exploits</a:t>
            </a:r>
          </a:p>
          <a:p>
            <a:endParaRPr lang="en-US" dirty="0"/>
          </a:p>
          <a:p>
            <a:r>
              <a:rPr lang="en-US" dirty="0"/>
              <a:t>Had a nice chat with Crispin Cowan about this slide to see if it was anywhere close to reality – I think we may somewhat agree on the last point, at least what the focus and threat at the time was.  Separately from the failure of secure distros, he believes compiler-based security died off because the toolchain market collapsed with everything being given away for free and supported by commercial vendors.</a:t>
            </a:r>
          </a:p>
        </p:txBody>
      </p:sp>
      <p:sp>
        <p:nvSpPr>
          <p:cNvPr id="4" name="Slide Number Placeholder 3"/>
          <p:cNvSpPr>
            <a:spLocks noGrp="1"/>
          </p:cNvSpPr>
          <p:nvPr>
            <p:ph type="sldNum" sz="quarter" idx="5"/>
          </p:nvPr>
        </p:nvSpPr>
        <p:spPr/>
        <p:txBody>
          <a:bodyPr/>
          <a:lstStyle/>
          <a:p>
            <a:fld id="{01F035E9-4420-48D8-8042-5A984973DCFA}" type="slidenum">
              <a:rPr lang="en-US" smtClean="0"/>
              <a:t>8</a:t>
            </a:fld>
            <a:endParaRPr lang="en-US"/>
          </a:p>
        </p:txBody>
      </p:sp>
    </p:spTree>
    <p:extLst>
      <p:ext uri="{BB962C8B-B14F-4D97-AF65-F5344CB8AC3E}">
        <p14:creationId xmlns:p14="http://schemas.microsoft.com/office/powerpoint/2010/main" val="358693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slide not a complete history of the field, but when you look at that span of 15 years or so after stack buffer overflows became widely exploited, we really didn’t have a whole lot in terms of compiler-based security that was used in practice other than SSP.</a:t>
            </a:r>
          </a:p>
          <a:p>
            <a:endParaRPr lang="en-US" dirty="0"/>
          </a:p>
          <a:p>
            <a:r>
              <a:rPr lang="en-US" dirty="0"/>
              <a:t>2000-2010, PaX/grsecurity, PAGEEXEC/ASLR/MPROTECT/KERNEXEC/</a:t>
            </a:r>
            <a:r>
              <a:rPr lang="en-US" dirty="0" err="1"/>
              <a:t>UDEREF,etc</a:t>
            </a:r>
            <a:r>
              <a:rPr lang="en-US" dirty="0"/>
              <a:t> similar functionality now cornerstones of OS and processor security</a:t>
            </a:r>
          </a:p>
          <a:p>
            <a:r>
              <a:rPr lang="en-US" dirty="0"/>
              <a:t>9 years since PaX Team presentation on GCC plugins, fairly early on in our GCC plugin work, so a good time for an update</a:t>
            </a:r>
          </a:p>
          <a:p>
            <a:endParaRPr lang="en-US" dirty="0"/>
          </a:p>
          <a:p>
            <a:r>
              <a:rPr lang="en-US" dirty="0"/>
              <a:t>https://gcc.gnu.org/legacy-ml/gcc-announce/2010/msg00001.html</a:t>
            </a:r>
          </a:p>
          <a:p>
            <a:r>
              <a:rPr lang="en-US" dirty="0"/>
              <a:t>Not mentioned in the announcement, nearly the last thing mentioned in the list of changes for the release</a:t>
            </a:r>
          </a:p>
          <a:p>
            <a:endParaRPr lang="en-US" dirty="0"/>
          </a:p>
          <a:p>
            <a:r>
              <a:rPr lang="en-US" dirty="0"/>
              <a:t>Of these plugins listed here, earlier versions of 4 of them have already been </a:t>
            </a:r>
            <a:r>
              <a:rPr lang="en-US" dirty="0" err="1"/>
              <a:t>upstreamed</a:t>
            </a:r>
            <a:r>
              <a:rPr lang="en-US" dirty="0"/>
              <a:t> into the Linux kernel: STACKLEAK, LATENT_ENTROPY, STRUCTLEAK, and RANDSTRUCT.</a:t>
            </a:r>
          </a:p>
          <a:p>
            <a:endParaRPr lang="en-US" dirty="0"/>
          </a:p>
          <a:p>
            <a:r>
              <a:rPr lang="en-US" dirty="0"/>
              <a:t>Respectre was provided to customers within 10 months after disclosure of Spectre</a:t>
            </a:r>
          </a:p>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9</a:t>
            </a:fld>
            <a:endParaRPr lang="en-US"/>
          </a:p>
        </p:txBody>
      </p:sp>
    </p:spTree>
    <p:extLst>
      <p:ext uri="{BB962C8B-B14F-4D97-AF65-F5344CB8AC3E}">
        <p14:creationId xmlns:p14="http://schemas.microsoft.com/office/powerpoint/2010/main" val="110979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hank-You Slide" type="title" preserve="1">
  <p:cSld name="Thank-You Slid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l="13329"/>
          <a:stretch/>
        </p:blipFill>
        <p:spPr>
          <a:xfrm>
            <a:off x="0" y="2"/>
            <a:ext cx="12192000" cy="6858003"/>
          </a:xfrm>
          <a:prstGeom prst="rect">
            <a:avLst/>
          </a:prstGeom>
          <a:noFill/>
          <a:ln>
            <a:noFill/>
          </a:ln>
        </p:spPr>
      </p:pic>
      <p:sp>
        <p:nvSpPr>
          <p:cNvPr id="14" name="Google Shape;14;p2"/>
          <p:cNvSpPr txBox="1">
            <a:spLocks noGrp="1"/>
          </p:cNvSpPr>
          <p:nvPr>
            <p:ph type="ctrTitle"/>
          </p:nvPr>
        </p:nvSpPr>
        <p:spPr>
          <a:xfrm>
            <a:off x="415600" y="2553430"/>
            <a:ext cx="11360800" cy="90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5F7F9"/>
              </a:buClr>
              <a:buSzPts val="3500"/>
              <a:buNone/>
              <a:defRPr sz="4667">
                <a:solidFill>
                  <a:srgbClr val="F5F7F9"/>
                </a:solidFill>
              </a:defRPr>
            </a:lvl1pPr>
            <a:lvl2pPr lvl="1" algn="ctr" rtl="0">
              <a:spcBef>
                <a:spcPts val="0"/>
              </a:spcBef>
              <a:spcAft>
                <a:spcPts val="0"/>
              </a:spcAft>
              <a:buClr>
                <a:srgbClr val="607E8C"/>
              </a:buClr>
              <a:buSzPts val="5200"/>
              <a:buNone/>
              <a:defRPr sz="6933">
                <a:solidFill>
                  <a:srgbClr val="607E8C"/>
                </a:solidFill>
              </a:defRPr>
            </a:lvl2pPr>
            <a:lvl3pPr lvl="2" algn="ctr" rtl="0">
              <a:spcBef>
                <a:spcPts val="0"/>
              </a:spcBef>
              <a:spcAft>
                <a:spcPts val="0"/>
              </a:spcAft>
              <a:buClr>
                <a:srgbClr val="607E8C"/>
              </a:buClr>
              <a:buSzPts val="5200"/>
              <a:buNone/>
              <a:defRPr sz="6933">
                <a:solidFill>
                  <a:srgbClr val="607E8C"/>
                </a:solidFill>
              </a:defRPr>
            </a:lvl3pPr>
            <a:lvl4pPr lvl="3" algn="ctr" rtl="0">
              <a:spcBef>
                <a:spcPts val="0"/>
              </a:spcBef>
              <a:spcAft>
                <a:spcPts val="0"/>
              </a:spcAft>
              <a:buClr>
                <a:srgbClr val="607E8C"/>
              </a:buClr>
              <a:buSzPts val="5200"/>
              <a:buNone/>
              <a:defRPr sz="6933">
                <a:solidFill>
                  <a:srgbClr val="607E8C"/>
                </a:solidFill>
              </a:defRPr>
            </a:lvl4pPr>
            <a:lvl5pPr lvl="4" algn="ctr" rtl="0">
              <a:spcBef>
                <a:spcPts val="0"/>
              </a:spcBef>
              <a:spcAft>
                <a:spcPts val="0"/>
              </a:spcAft>
              <a:buClr>
                <a:srgbClr val="607E8C"/>
              </a:buClr>
              <a:buSzPts val="5200"/>
              <a:buNone/>
              <a:defRPr sz="6933">
                <a:solidFill>
                  <a:srgbClr val="607E8C"/>
                </a:solidFill>
              </a:defRPr>
            </a:lvl5pPr>
            <a:lvl6pPr lvl="5" algn="ctr" rtl="0">
              <a:spcBef>
                <a:spcPts val="0"/>
              </a:spcBef>
              <a:spcAft>
                <a:spcPts val="0"/>
              </a:spcAft>
              <a:buClr>
                <a:srgbClr val="607E8C"/>
              </a:buClr>
              <a:buSzPts val="5200"/>
              <a:buNone/>
              <a:defRPr sz="6933">
                <a:solidFill>
                  <a:srgbClr val="607E8C"/>
                </a:solidFill>
              </a:defRPr>
            </a:lvl6pPr>
            <a:lvl7pPr lvl="6" algn="ctr" rtl="0">
              <a:spcBef>
                <a:spcPts val="0"/>
              </a:spcBef>
              <a:spcAft>
                <a:spcPts val="0"/>
              </a:spcAft>
              <a:buClr>
                <a:srgbClr val="607E8C"/>
              </a:buClr>
              <a:buSzPts val="5200"/>
              <a:buNone/>
              <a:defRPr sz="6933">
                <a:solidFill>
                  <a:srgbClr val="607E8C"/>
                </a:solidFill>
              </a:defRPr>
            </a:lvl7pPr>
            <a:lvl8pPr lvl="7" algn="ctr" rtl="0">
              <a:spcBef>
                <a:spcPts val="0"/>
              </a:spcBef>
              <a:spcAft>
                <a:spcPts val="0"/>
              </a:spcAft>
              <a:buClr>
                <a:srgbClr val="607E8C"/>
              </a:buClr>
              <a:buSzPts val="5200"/>
              <a:buNone/>
              <a:defRPr sz="6933">
                <a:solidFill>
                  <a:srgbClr val="607E8C"/>
                </a:solidFill>
              </a:defRPr>
            </a:lvl8pPr>
            <a:lvl9pPr lvl="8" algn="ctr" rtl="0">
              <a:spcBef>
                <a:spcPts val="0"/>
              </a:spcBef>
              <a:spcAft>
                <a:spcPts val="0"/>
              </a:spcAft>
              <a:buClr>
                <a:srgbClr val="607E8C"/>
              </a:buClr>
              <a:buSzPts val="5200"/>
              <a:buNone/>
              <a:defRPr sz="6933">
                <a:solidFill>
                  <a:srgbClr val="607E8C"/>
                </a:solidFill>
              </a:defRPr>
            </a:lvl9pPr>
          </a:lstStyle>
          <a:p>
            <a:endParaRPr dirty="0"/>
          </a:p>
        </p:txBody>
      </p:sp>
      <p:sp>
        <p:nvSpPr>
          <p:cNvPr id="15" name="Google Shape;15;p2"/>
          <p:cNvSpPr txBox="1">
            <a:spLocks noGrp="1"/>
          </p:cNvSpPr>
          <p:nvPr>
            <p:ph type="subTitle" idx="1"/>
          </p:nvPr>
        </p:nvSpPr>
        <p:spPr>
          <a:xfrm>
            <a:off x="415600" y="3503897"/>
            <a:ext cx="11360800" cy="59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1pPr>
            <a:lvl2pPr lvl="1"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2pPr>
            <a:lvl3pPr lvl="2"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3pPr>
            <a:lvl4pPr lvl="3"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4pPr>
            <a:lvl5pPr lvl="4"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5pPr>
            <a:lvl6pPr lvl="5"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6pPr>
            <a:lvl7pPr lvl="6"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7pPr>
            <a:lvl8pPr lvl="7"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8pPr>
            <a:lvl9pPr lvl="8"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9pPr>
          </a:lstStyle>
          <a:p>
            <a:endParaRPr dirty="0"/>
          </a:p>
        </p:txBody>
      </p:sp>
      <p:sp>
        <p:nvSpPr>
          <p:cNvPr id="16" name="Google Shape;16;p2"/>
          <p:cNvSpPr txBox="1"/>
          <p:nvPr/>
        </p:nvSpPr>
        <p:spPr>
          <a:xfrm>
            <a:off x="4383000" y="5378183"/>
            <a:ext cx="3332250" cy="4408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dirty="0">
                <a:ln>
                  <a:noFill/>
                </a:ln>
                <a:solidFill>
                  <a:srgbClr val="F5F7F9"/>
                </a:solidFill>
                <a:effectLst/>
                <a:uLnTx/>
                <a:uFillTx/>
                <a:latin typeface="Lato Light"/>
                <a:ea typeface="Lato Light"/>
                <a:cs typeface="Lato Light"/>
                <a:sym typeface="Lato Light"/>
              </a:rPr>
              <a:t>Grsecurity is </a:t>
            </a:r>
            <a:r>
              <a:rPr kumimoji="0" lang="en-US" sz="1067" b="0" i="0" u="none" strike="noStrike" kern="0" cap="none" spc="0" normalizeH="0" baseline="0" noProof="0" dirty="0">
                <a:ln>
                  <a:noFill/>
                </a:ln>
                <a:solidFill>
                  <a:srgbClr val="F5F7F9"/>
                </a:solidFill>
                <a:effectLst/>
                <a:uLnTx/>
                <a:uFillTx/>
                <a:latin typeface="Lato Light"/>
                <a:ea typeface="Lato Light"/>
                <a:cs typeface="Lato Light"/>
                <a:sym typeface="Lato Light"/>
              </a:rPr>
              <a:t>created by</a:t>
            </a:r>
            <a:br>
              <a:rPr kumimoji="0" lang="en" sz="1067" b="0" i="0" u="none" strike="noStrike" kern="0" cap="none" spc="0" normalizeH="0" baseline="0" noProof="0" dirty="0">
                <a:ln>
                  <a:noFill/>
                </a:ln>
                <a:solidFill>
                  <a:srgbClr val="F5F7F9"/>
                </a:solidFill>
                <a:effectLst/>
                <a:uLnTx/>
                <a:uFillTx/>
                <a:latin typeface="Lato Light"/>
                <a:ea typeface="Lato Light"/>
                <a:cs typeface="Lato Light"/>
                <a:sym typeface="Lato Light"/>
              </a:rPr>
            </a:br>
            <a:endParaRPr kumimoji="0" sz="1067" b="0" i="0" u="none" strike="noStrike" kern="0" cap="none" spc="0" normalizeH="0" baseline="0" noProof="0" dirty="0">
              <a:ln>
                <a:noFill/>
              </a:ln>
              <a:solidFill>
                <a:srgbClr val="F5F7F9"/>
              </a:solidFill>
              <a:effectLst/>
              <a:uLnTx/>
              <a:uFillTx/>
              <a:latin typeface="Lato Light"/>
              <a:ea typeface="Lato Light"/>
              <a:cs typeface="Lato Light"/>
              <a:sym typeface="Lato Light"/>
            </a:endParaRPr>
          </a:p>
        </p:txBody>
      </p:sp>
      <p:sp>
        <p:nvSpPr>
          <p:cNvPr id="18" name="Google Shape;18;p2"/>
          <p:cNvSpPr txBox="1"/>
          <p:nvPr/>
        </p:nvSpPr>
        <p:spPr>
          <a:xfrm>
            <a:off x="4383133" y="189077"/>
            <a:ext cx="3426000" cy="4408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15000"/>
              </a:lnSpc>
              <a:spcBef>
                <a:spcPts val="0"/>
              </a:spcBef>
              <a:spcAft>
                <a:spcPts val="0"/>
              </a:spcAft>
              <a:buClr>
                <a:srgbClr val="000000"/>
              </a:buClr>
              <a:buSzTx/>
              <a:buFont typeface="Arial"/>
              <a:buNone/>
              <a:tabLst/>
              <a:defRPr/>
            </a:pPr>
            <a:endParaRPr kumimoji="0" sz="1067" b="0" i="0" u="none" strike="noStrike" kern="0" cap="none" spc="0" normalizeH="0" baseline="0" noProof="0" dirty="0">
              <a:ln>
                <a:noFill/>
              </a:ln>
              <a:solidFill>
                <a:srgbClr val="F5F7F9"/>
              </a:solidFill>
              <a:effectLst/>
              <a:uLnTx/>
              <a:uFillTx/>
              <a:latin typeface="Lato Light"/>
              <a:ea typeface="Lato Light"/>
              <a:cs typeface="Lato Light"/>
              <a:sym typeface="Lato Light"/>
            </a:endParaRPr>
          </a:p>
        </p:txBody>
      </p:sp>
      <p:sp>
        <p:nvSpPr>
          <p:cNvPr id="5" name="Date Placeholder 4">
            <a:extLst>
              <a:ext uri="{FF2B5EF4-FFF2-40B4-BE49-F238E27FC236}">
                <a16:creationId xmlns:a16="http://schemas.microsoft.com/office/drawing/2014/main" id="{369A0CDD-E77E-3E4F-B882-D4969B08346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a:extLst>
              <a:ext uri="{FF2B5EF4-FFF2-40B4-BE49-F238E27FC236}">
                <a16:creationId xmlns:a16="http://schemas.microsoft.com/office/drawing/2014/main" id="{34BA2939-7BCD-2342-A863-5F20A48D477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a:extLst>
              <a:ext uri="{FF2B5EF4-FFF2-40B4-BE49-F238E27FC236}">
                <a16:creationId xmlns:a16="http://schemas.microsoft.com/office/drawing/2014/main" id="{BAB32F8E-6254-AD41-887E-05AAE6912B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pic>
        <p:nvPicPr>
          <p:cNvPr id="11" name="Picture 10">
            <a:extLst>
              <a:ext uri="{FF2B5EF4-FFF2-40B4-BE49-F238E27FC236}">
                <a16:creationId xmlns:a16="http://schemas.microsoft.com/office/drawing/2014/main" id="{6990DFC4-6707-4AB5-B183-4DF0D0BD392D}"/>
              </a:ext>
            </a:extLst>
          </p:cNvPr>
          <p:cNvPicPr>
            <a:picLocks noChangeAspect="1"/>
          </p:cNvPicPr>
          <p:nvPr userDrawn="1"/>
        </p:nvPicPr>
        <p:blipFill>
          <a:blip r:embed="rId3"/>
          <a:stretch>
            <a:fillRect/>
          </a:stretch>
        </p:blipFill>
        <p:spPr>
          <a:xfrm>
            <a:off x="5419875" y="5783979"/>
            <a:ext cx="1352249" cy="435849"/>
          </a:xfrm>
          <a:prstGeom prst="rect">
            <a:avLst/>
          </a:prstGeom>
        </p:spPr>
      </p:pic>
    </p:spTree>
    <p:extLst>
      <p:ext uri="{BB962C8B-B14F-4D97-AF65-F5344CB8AC3E}">
        <p14:creationId xmlns:p14="http://schemas.microsoft.com/office/powerpoint/2010/main" val="222576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Images &amp; Label 2" preserve="1" userDrawn="1">
  <p:cSld name="Title, Images &amp; Label 2">
    <p:spTree>
      <p:nvGrpSpPr>
        <p:cNvPr id="1" name="Shape 58"/>
        <p:cNvGrpSpPr/>
        <p:nvPr/>
      </p:nvGrpSpPr>
      <p:grpSpPr>
        <a:xfrm>
          <a:off x="0" y="0"/>
          <a:ext cx="0" cy="0"/>
          <a:chOff x="0" y="0"/>
          <a:chExt cx="0" cy="0"/>
        </a:xfrm>
      </p:grpSpPr>
      <p:pic>
        <p:nvPicPr>
          <p:cNvPr id="60" name="Google Shape;60;p11"/>
          <p:cNvPicPr preferRelativeResize="0"/>
          <p:nvPr/>
        </p:nvPicPr>
        <p:blipFill>
          <a:blip r:embed="rId2">
            <a:alphaModFix/>
          </a:blip>
          <a:stretch>
            <a:fillRect/>
          </a:stretch>
        </p:blipFill>
        <p:spPr>
          <a:xfrm>
            <a:off x="825169" y="2722467"/>
            <a:ext cx="2635435" cy="2378575"/>
          </a:xfrm>
          <a:prstGeom prst="rect">
            <a:avLst/>
          </a:prstGeom>
          <a:noFill/>
          <a:ln>
            <a:noFill/>
          </a:ln>
        </p:spPr>
      </p:pic>
      <p:pic>
        <p:nvPicPr>
          <p:cNvPr id="61" name="Google Shape;61;p11"/>
          <p:cNvPicPr preferRelativeResize="0"/>
          <p:nvPr/>
        </p:nvPicPr>
        <p:blipFill>
          <a:blip r:embed="rId2">
            <a:alphaModFix/>
          </a:blip>
          <a:stretch>
            <a:fillRect/>
          </a:stretch>
        </p:blipFill>
        <p:spPr>
          <a:xfrm>
            <a:off x="8731169" y="2722467"/>
            <a:ext cx="2635435" cy="2378575"/>
          </a:xfrm>
          <a:prstGeom prst="rect">
            <a:avLst/>
          </a:prstGeom>
          <a:noFill/>
          <a:ln>
            <a:noFill/>
          </a:ln>
        </p:spPr>
      </p:pic>
      <p:pic>
        <p:nvPicPr>
          <p:cNvPr id="62" name="Google Shape;62;p11"/>
          <p:cNvPicPr preferRelativeResize="0"/>
          <p:nvPr/>
        </p:nvPicPr>
        <p:blipFill>
          <a:blip r:embed="rId2">
            <a:alphaModFix/>
          </a:blip>
          <a:stretch>
            <a:fillRect/>
          </a:stretch>
        </p:blipFill>
        <p:spPr>
          <a:xfrm>
            <a:off x="3460601" y="2722467"/>
            <a:ext cx="2635435" cy="2378575"/>
          </a:xfrm>
          <a:prstGeom prst="rect">
            <a:avLst/>
          </a:prstGeom>
          <a:noFill/>
          <a:ln>
            <a:noFill/>
          </a:ln>
        </p:spPr>
      </p:pic>
      <p:pic>
        <p:nvPicPr>
          <p:cNvPr id="63" name="Google Shape;63;p11"/>
          <p:cNvPicPr preferRelativeResize="0"/>
          <p:nvPr/>
        </p:nvPicPr>
        <p:blipFill>
          <a:blip r:embed="rId2">
            <a:alphaModFix/>
          </a:blip>
          <a:stretch>
            <a:fillRect/>
          </a:stretch>
        </p:blipFill>
        <p:spPr>
          <a:xfrm>
            <a:off x="6096033" y="2722467"/>
            <a:ext cx="2635435" cy="2378575"/>
          </a:xfrm>
          <a:prstGeom prst="rect">
            <a:avLst/>
          </a:prstGeom>
          <a:noFill/>
          <a:ln>
            <a:noFill/>
          </a:ln>
        </p:spPr>
      </p:pic>
      <p:sp>
        <p:nvSpPr>
          <p:cNvPr id="64" name="Google Shape;64;p11"/>
          <p:cNvSpPr txBox="1"/>
          <p:nvPr/>
        </p:nvSpPr>
        <p:spPr>
          <a:xfrm>
            <a:off x="692733" y="5952000"/>
            <a:ext cx="10674000" cy="4408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a:ln>
                <a:noFill/>
              </a:ln>
              <a:solidFill>
                <a:srgbClr val="607E8C"/>
              </a:solidFill>
              <a:effectLst/>
              <a:uLnTx/>
              <a:uFillTx/>
              <a:latin typeface="Lato Light"/>
              <a:ea typeface="Lato Light"/>
              <a:cs typeface="Lato Light"/>
              <a:sym typeface="Lato Light"/>
            </a:endParaRPr>
          </a:p>
        </p:txBody>
      </p:sp>
      <p:sp>
        <p:nvSpPr>
          <p:cNvPr id="2" name="Title 1">
            <a:extLst>
              <a:ext uri="{FF2B5EF4-FFF2-40B4-BE49-F238E27FC236}">
                <a16:creationId xmlns:a16="http://schemas.microsoft.com/office/drawing/2014/main" id="{81E6FB67-6A83-464C-B9AF-2380A2B84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BC950-7EE2-F14F-945B-B1C5051C32D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4817BD85-49FC-254C-AE63-C79160F5FD5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9F197069-829B-B345-AE41-369439FC635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9806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ullet 2" preserve="1" userDrawn="1">
  <p:cSld name="Title and Bullet 2">
    <p:spTree>
      <p:nvGrpSpPr>
        <p:cNvPr id="1" name="Shape 65"/>
        <p:cNvGrpSpPr/>
        <p:nvPr/>
      </p:nvGrpSpPr>
      <p:grpSpPr>
        <a:xfrm>
          <a:off x="0" y="0"/>
          <a:ext cx="0" cy="0"/>
          <a:chOff x="0" y="0"/>
          <a:chExt cx="0" cy="0"/>
        </a:xfrm>
      </p:grpSpPr>
      <p:sp>
        <p:nvSpPr>
          <p:cNvPr id="66" name="Google Shape;66;p12"/>
          <p:cNvSpPr/>
          <p:nvPr/>
        </p:nvSpPr>
        <p:spPr>
          <a:xfrm>
            <a:off x="6096000" y="-167"/>
            <a:ext cx="6096000" cy="6858000"/>
          </a:xfrm>
          <a:prstGeom prst="rect">
            <a:avLst/>
          </a:prstGeom>
          <a:solidFill>
            <a:srgbClr val="F5F7F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12"/>
          <p:cNvSpPr txBox="1">
            <a:spLocks noGrp="1"/>
          </p:cNvSpPr>
          <p:nvPr>
            <p:ph type="title"/>
          </p:nvPr>
        </p:nvSpPr>
        <p:spPr>
          <a:xfrm>
            <a:off x="825400" y="2440633"/>
            <a:ext cx="5270400" cy="19764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sz="4667"/>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6" name="Content Placeholder 2">
            <a:extLst>
              <a:ext uri="{FF2B5EF4-FFF2-40B4-BE49-F238E27FC236}">
                <a16:creationId xmlns:a16="http://schemas.microsoft.com/office/drawing/2014/main" id="{F762DA65-12FC-8B4F-839F-83375B94581E}"/>
              </a:ext>
            </a:extLst>
          </p:cNvPr>
          <p:cNvSpPr txBox="1">
            <a:spLocks/>
          </p:cNvSpPr>
          <p:nvPr userDrawn="1"/>
        </p:nvSpPr>
        <p:spPr>
          <a:xfrm>
            <a:off x="6864300" y="965602"/>
            <a:ext cx="4502000" cy="5390751"/>
          </a:xfrm>
          <a:prstGeom prst="rect">
            <a:avLst/>
          </a:prstGeom>
        </p:spPr>
        <p:txBody>
          <a:bodyPr/>
          <a:lstStyle>
            <a:defPPr marR="0" lvl="0" algn="l" rtl="0">
              <a:lnSpc>
                <a:spcPct val="100000"/>
              </a:lnSpc>
              <a:spcBef>
                <a:spcPts val="0"/>
              </a:spcBef>
              <a:spcAft>
                <a:spcPts val="0"/>
              </a:spcAft>
            </a:defPPr>
            <a:lvl1pPr marL="412750" marR="0" lvl="0"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dobe Gurmukhi" pitchFamily="2" charset="77"/>
                <a:ea typeface="Al Bayan Plain" pitchFamily="2" charset="-78"/>
                <a:cs typeface="Al Bayan Plain" pitchFamily="2" charset="-78"/>
                <a:sym typeface="Arial"/>
              </a:defRPr>
            </a:lvl1pPr>
            <a:lvl2pPr marL="895350" marR="0" lvl="1" indent="-285750" algn="l" rtl="0">
              <a:lnSpc>
                <a:spcPct val="10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dobe Gurmukhi" pitchFamily="2" charset="77"/>
                <a:ea typeface="Al Bayan Plain" pitchFamily="2" charset="-78"/>
                <a:cs typeface="Al Bayan Plain" pitchFamily="2" charset="-78"/>
                <a:sym typeface="Arial"/>
              </a:defRPr>
            </a:lvl2pPr>
            <a:lvl3pPr marL="1365250" marR="0" lvl="2"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rial"/>
                <a:ea typeface="Arial"/>
                <a:cs typeface="Arial"/>
                <a:sym typeface="Arial"/>
              </a:defRPr>
            </a:lvl3pPr>
            <a:lvl4pPr marL="1822450" marR="0" lvl="3"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rial"/>
                <a:ea typeface="Arial"/>
                <a:cs typeface="Arial"/>
                <a:sym typeface="Arial"/>
              </a:defRPr>
            </a:lvl4pPr>
            <a:lvl5pPr marL="2279650" marR="0" lvl="4"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12750" marR="0" lvl="0"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Click to edit Master text styles</a:t>
            </a:r>
          </a:p>
          <a:p>
            <a:pPr marL="895350" marR="0" lvl="1" indent="-285750" algn="l" defTabSz="914377" rtl="0" eaLnBrk="1" fontAlgn="auto" latinLnBrk="0" hangingPunct="1">
              <a:lnSpc>
                <a:spcPct val="10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Second level</a:t>
            </a:r>
          </a:p>
          <a:p>
            <a:pPr marL="1365250" marR="0" lvl="2"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Third level</a:t>
            </a:r>
          </a:p>
          <a:p>
            <a:pPr marL="1822450" marR="0" lvl="3"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Fourth level</a:t>
            </a:r>
          </a:p>
          <a:p>
            <a:pPr marL="2279650" marR="0" lvl="4"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Fifth level</a:t>
            </a:r>
          </a:p>
        </p:txBody>
      </p:sp>
      <p:sp>
        <p:nvSpPr>
          <p:cNvPr id="7" name="Date Placeholder 6">
            <a:extLst>
              <a:ext uri="{FF2B5EF4-FFF2-40B4-BE49-F238E27FC236}">
                <a16:creationId xmlns:a16="http://schemas.microsoft.com/office/drawing/2014/main" id="{91CE9F4F-1707-4A46-8A86-4AE03CB685E2}"/>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8" name="Footer Placeholder 7">
            <a:extLst>
              <a:ext uri="{FF2B5EF4-FFF2-40B4-BE49-F238E27FC236}">
                <a16:creationId xmlns:a16="http://schemas.microsoft.com/office/drawing/2014/main" id="{C6B685EC-800E-0B4B-9AF7-63F9874B494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9" name="Slide Number Placeholder 8">
            <a:extLst>
              <a:ext uri="{FF2B5EF4-FFF2-40B4-BE49-F238E27FC236}">
                <a16:creationId xmlns:a16="http://schemas.microsoft.com/office/drawing/2014/main" id="{BD1E533D-59E2-E845-A3FA-FD5E7A34C0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6439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s and Caption" preserve="1" userDrawn="1">
  <p:cSld name="Images and Caption">
    <p:spTree>
      <p:nvGrpSpPr>
        <p:cNvPr id="1" name="Shape 69"/>
        <p:cNvGrpSpPr/>
        <p:nvPr/>
      </p:nvGrpSpPr>
      <p:grpSpPr>
        <a:xfrm>
          <a:off x="0" y="0"/>
          <a:ext cx="0" cy="0"/>
          <a:chOff x="0" y="0"/>
          <a:chExt cx="0" cy="0"/>
        </a:xfrm>
      </p:grpSpPr>
      <p:pic>
        <p:nvPicPr>
          <p:cNvPr id="71" name="Google Shape;71;p13"/>
          <p:cNvPicPr preferRelativeResize="0"/>
          <p:nvPr/>
        </p:nvPicPr>
        <p:blipFill>
          <a:blip r:embed="rId2">
            <a:alphaModFix/>
          </a:blip>
          <a:stretch>
            <a:fillRect/>
          </a:stretch>
        </p:blipFill>
        <p:spPr>
          <a:xfrm>
            <a:off x="6410870" y="1339270"/>
            <a:ext cx="4955735" cy="4262865"/>
          </a:xfrm>
          <a:prstGeom prst="rect">
            <a:avLst/>
          </a:prstGeom>
          <a:noFill/>
          <a:ln>
            <a:noFill/>
          </a:ln>
        </p:spPr>
      </p:pic>
      <p:pic>
        <p:nvPicPr>
          <p:cNvPr id="72" name="Google Shape;72;p13"/>
          <p:cNvPicPr preferRelativeResize="0"/>
          <p:nvPr/>
        </p:nvPicPr>
        <p:blipFill>
          <a:blip r:embed="rId2">
            <a:alphaModFix/>
          </a:blip>
          <a:stretch>
            <a:fillRect/>
          </a:stretch>
        </p:blipFill>
        <p:spPr>
          <a:xfrm>
            <a:off x="825403" y="1339270"/>
            <a:ext cx="4955735" cy="4262865"/>
          </a:xfrm>
          <a:prstGeom prst="rect">
            <a:avLst/>
          </a:prstGeom>
          <a:noFill/>
          <a:ln>
            <a:noFill/>
          </a:ln>
        </p:spPr>
      </p:pic>
      <p:sp>
        <p:nvSpPr>
          <p:cNvPr id="2" name="Title 1">
            <a:extLst>
              <a:ext uri="{FF2B5EF4-FFF2-40B4-BE49-F238E27FC236}">
                <a16:creationId xmlns:a16="http://schemas.microsoft.com/office/drawing/2014/main" id="{CB06CF49-127F-D648-B156-4926E45D706F}"/>
              </a:ext>
            </a:extLst>
          </p:cNvPr>
          <p:cNvSpPr>
            <a:spLocks noGrp="1"/>
          </p:cNvSpPr>
          <p:nvPr>
            <p:ph type="title"/>
          </p:nvPr>
        </p:nvSpPr>
        <p:spPr>
          <a:xfrm>
            <a:off x="838200" y="5921903"/>
            <a:ext cx="10515600" cy="44080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2DDE99EF-2DD8-3642-9244-762D7335E7E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02B45DFC-198B-6A4F-B6E4-6293FFCCEC7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73B3330-668C-2B4C-949E-D219E4032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81391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E14205C-7B3C-4514-9F17-31DDEBB50C3A}"/>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8" name="Footer Placeholder 7">
            <a:extLst>
              <a:ext uri="{FF2B5EF4-FFF2-40B4-BE49-F238E27FC236}">
                <a16:creationId xmlns:a16="http://schemas.microsoft.com/office/drawing/2014/main" id="{2B555D22-AF78-4B1E-8A57-877037C9D7D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Slide Number Placeholder 8">
            <a:extLst>
              <a:ext uri="{FF2B5EF4-FFF2-40B4-BE49-F238E27FC236}">
                <a16:creationId xmlns:a16="http://schemas.microsoft.com/office/drawing/2014/main" id="{841448CF-864F-426A-9557-F62751FD5DE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9667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reserve="1">
  <p:cSld name="Title Slide 1">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l="13329"/>
          <a:stretch/>
        </p:blipFill>
        <p:spPr>
          <a:xfrm>
            <a:off x="0" y="2"/>
            <a:ext cx="12192000" cy="6858003"/>
          </a:xfrm>
          <a:prstGeom prst="rect">
            <a:avLst/>
          </a:prstGeom>
          <a:noFill/>
          <a:ln>
            <a:noFill/>
          </a:ln>
        </p:spPr>
      </p:pic>
      <p:sp>
        <p:nvSpPr>
          <p:cNvPr id="21" name="Google Shape;21;p3"/>
          <p:cNvSpPr txBox="1">
            <a:spLocks noGrp="1"/>
          </p:cNvSpPr>
          <p:nvPr>
            <p:ph type="ctrTitle"/>
          </p:nvPr>
        </p:nvSpPr>
        <p:spPr>
          <a:xfrm>
            <a:off x="5853200" y="1847567"/>
            <a:ext cx="5176000" cy="1828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5F7F9"/>
              </a:buClr>
              <a:buSzPts val="3500"/>
              <a:buNone/>
              <a:defRPr sz="4667">
                <a:solidFill>
                  <a:srgbClr val="F5F7F9"/>
                </a:solidFill>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22" name="Google Shape;22;p3"/>
          <p:cNvSpPr txBox="1">
            <a:spLocks noGrp="1"/>
          </p:cNvSpPr>
          <p:nvPr>
            <p:ph type="subTitle" idx="1"/>
          </p:nvPr>
        </p:nvSpPr>
        <p:spPr>
          <a:xfrm>
            <a:off x="5853200" y="4066000"/>
            <a:ext cx="4216800" cy="5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5F7F9"/>
              </a:buClr>
              <a:buSzPts val="1600"/>
              <a:buFont typeface="Lato"/>
              <a:buNone/>
              <a:defRPr b="1">
                <a:solidFill>
                  <a:srgbClr val="F5F7F9"/>
                </a:solidFill>
                <a:latin typeface="Lato"/>
                <a:ea typeface="Lato"/>
                <a:cs typeface="Lato"/>
                <a:sym typeface="Lato"/>
              </a:defRPr>
            </a:lvl1pPr>
            <a:lvl2pPr lvl="1"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2pPr>
            <a:lvl3pPr lvl="2"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3pPr>
            <a:lvl4pPr lvl="3"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4pPr>
            <a:lvl5pPr lvl="4"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5pPr>
            <a:lvl6pPr lvl="5"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6pPr>
            <a:lvl7pPr lvl="6"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7pPr>
            <a:lvl8pPr lvl="7"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8pPr>
            <a:lvl9pPr lvl="8"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9pPr>
          </a:lstStyle>
          <a:p>
            <a:endParaRPr/>
          </a:p>
        </p:txBody>
      </p:sp>
      <p:sp>
        <p:nvSpPr>
          <p:cNvPr id="23" name="Google Shape;23;p3"/>
          <p:cNvSpPr txBox="1">
            <a:spLocks noGrp="1"/>
          </p:cNvSpPr>
          <p:nvPr>
            <p:ph type="subTitle" idx="2"/>
          </p:nvPr>
        </p:nvSpPr>
        <p:spPr>
          <a:xfrm>
            <a:off x="5853200" y="4575600"/>
            <a:ext cx="2554400" cy="825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5F7F9"/>
              </a:buClr>
              <a:buSzPts val="1200"/>
              <a:buFont typeface="Lato Light"/>
              <a:buNone/>
              <a:defRPr sz="1600">
                <a:solidFill>
                  <a:srgbClr val="F5F7F9"/>
                </a:solidFill>
                <a:latin typeface="Lato Light"/>
                <a:ea typeface="Lato Light"/>
                <a:cs typeface="Lato Light"/>
                <a:sym typeface="Lato Light"/>
              </a:defRPr>
            </a:lvl1pPr>
            <a:lvl2pPr lvl="1"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2pPr>
            <a:lvl3pPr lvl="2"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3pPr>
            <a:lvl4pPr lvl="3"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4pPr>
            <a:lvl5pPr lvl="4"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5pPr>
            <a:lvl6pPr lvl="5"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6pPr>
            <a:lvl7pPr lvl="6"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7pPr>
            <a:lvl8pPr lvl="7"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8pPr>
            <a:lvl9pPr lvl="8"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9pPr>
          </a:lstStyle>
          <a:p>
            <a:endParaRPr/>
          </a:p>
        </p:txBody>
      </p:sp>
      <p:pic>
        <p:nvPicPr>
          <p:cNvPr id="24" name="Google Shape;24;p3"/>
          <p:cNvPicPr preferRelativeResize="0"/>
          <p:nvPr/>
        </p:nvPicPr>
        <p:blipFill>
          <a:blip r:embed="rId3">
            <a:alphaModFix/>
          </a:blip>
          <a:stretch>
            <a:fillRect/>
          </a:stretch>
        </p:blipFill>
        <p:spPr>
          <a:xfrm>
            <a:off x="764843" y="831280"/>
            <a:ext cx="1915388" cy="509600"/>
          </a:xfrm>
          <a:prstGeom prst="rect">
            <a:avLst/>
          </a:prstGeom>
          <a:noFill/>
          <a:ln>
            <a:noFill/>
          </a:ln>
        </p:spPr>
      </p:pic>
      <p:sp>
        <p:nvSpPr>
          <p:cNvPr id="2" name="Date Placeholder 1">
            <a:extLst>
              <a:ext uri="{FF2B5EF4-FFF2-40B4-BE49-F238E27FC236}">
                <a16:creationId xmlns:a16="http://schemas.microsoft.com/office/drawing/2014/main" id="{5066F548-5701-1E46-80A1-3D5BC5F8A7C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BFBF4AAC-84E1-5949-8061-88D17CDB85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8B702D70-5529-4E46-BC3C-06BC5A3919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3856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l="13329"/>
          <a:stretch/>
        </p:blipFill>
        <p:spPr>
          <a:xfrm>
            <a:off x="0" y="2"/>
            <a:ext cx="12192000" cy="6858003"/>
          </a:xfrm>
          <a:prstGeom prst="rect">
            <a:avLst/>
          </a:prstGeom>
          <a:noFill/>
          <a:ln>
            <a:noFill/>
          </a:ln>
        </p:spPr>
      </p:pic>
      <p:sp>
        <p:nvSpPr>
          <p:cNvPr id="27" name="Google Shape;27;p4"/>
          <p:cNvSpPr txBox="1">
            <a:spLocks noGrp="1"/>
          </p:cNvSpPr>
          <p:nvPr>
            <p:ph type="ctrTitle"/>
          </p:nvPr>
        </p:nvSpPr>
        <p:spPr>
          <a:xfrm>
            <a:off x="304800" y="2264633"/>
            <a:ext cx="11617301" cy="182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5F7F9"/>
              </a:buClr>
              <a:buSzPts val="3500"/>
              <a:buNone/>
              <a:defRPr sz="4667">
                <a:solidFill>
                  <a:srgbClr val="F5F7F9"/>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dirty="0"/>
          </a:p>
        </p:txBody>
      </p:sp>
      <p:sp>
        <p:nvSpPr>
          <p:cNvPr id="28" name="Google Shape;28;p4"/>
          <p:cNvSpPr txBox="1">
            <a:spLocks noGrp="1"/>
          </p:cNvSpPr>
          <p:nvPr>
            <p:ph type="subTitle" idx="1"/>
          </p:nvPr>
        </p:nvSpPr>
        <p:spPr>
          <a:xfrm>
            <a:off x="304800" y="4506800"/>
            <a:ext cx="11582400" cy="5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5F7F9"/>
              </a:buClr>
              <a:buSzPts val="1600"/>
              <a:buFont typeface="Lato"/>
              <a:buNone/>
              <a:defRPr b="1">
                <a:solidFill>
                  <a:srgbClr val="F5F7F9"/>
                </a:solidFill>
                <a:latin typeface="Lato"/>
                <a:ea typeface="Lato"/>
                <a:cs typeface="Lato"/>
                <a:sym typeface="Lato"/>
              </a:defRPr>
            </a:lvl1pPr>
            <a:lvl2pPr lvl="1"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2pPr>
            <a:lvl3pPr lvl="2"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3pPr>
            <a:lvl4pPr lvl="3"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4pPr>
            <a:lvl5pPr lvl="4"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5pPr>
            <a:lvl6pPr lvl="5"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6pPr>
            <a:lvl7pPr lvl="6"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7pPr>
            <a:lvl8pPr lvl="7"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8pPr>
            <a:lvl9pPr lvl="8"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9pPr>
          </a:lstStyle>
          <a:p>
            <a:endParaRPr/>
          </a:p>
        </p:txBody>
      </p:sp>
      <p:sp>
        <p:nvSpPr>
          <p:cNvPr id="29" name="Google Shape;29;p4"/>
          <p:cNvSpPr txBox="1">
            <a:spLocks noGrp="1"/>
          </p:cNvSpPr>
          <p:nvPr>
            <p:ph type="subTitle" idx="2"/>
          </p:nvPr>
        </p:nvSpPr>
        <p:spPr>
          <a:xfrm>
            <a:off x="304800" y="5016400"/>
            <a:ext cx="11582400" cy="825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F5F7F9"/>
              </a:buClr>
              <a:buSzPts val="1200"/>
              <a:buFont typeface="Lato Light"/>
              <a:buNone/>
              <a:defRPr sz="1600">
                <a:solidFill>
                  <a:srgbClr val="F5F7F9"/>
                </a:solidFill>
                <a:latin typeface="Lato Light"/>
                <a:ea typeface="Lato Light"/>
                <a:cs typeface="Lato Light"/>
                <a:sym typeface="Lato Light"/>
              </a:defRPr>
            </a:lvl1pPr>
            <a:lvl2pPr lvl="1"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2pPr>
            <a:lvl3pPr lvl="2"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3pPr>
            <a:lvl4pPr lvl="3"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4pPr>
            <a:lvl5pPr lvl="4"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5pPr>
            <a:lvl6pPr lvl="5"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6pPr>
            <a:lvl7pPr lvl="6"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7pPr>
            <a:lvl8pPr lvl="7"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8pPr>
            <a:lvl9pPr lvl="8"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9pPr>
          </a:lstStyle>
          <a:p>
            <a:endParaRPr/>
          </a:p>
        </p:txBody>
      </p:sp>
      <p:pic>
        <p:nvPicPr>
          <p:cNvPr id="30" name="Google Shape;30;p4"/>
          <p:cNvPicPr preferRelativeResize="0"/>
          <p:nvPr/>
        </p:nvPicPr>
        <p:blipFill>
          <a:blip r:embed="rId3">
            <a:alphaModFix/>
          </a:blip>
          <a:stretch>
            <a:fillRect/>
          </a:stretch>
        </p:blipFill>
        <p:spPr>
          <a:xfrm>
            <a:off x="5138311" y="831280"/>
            <a:ext cx="1915388" cy="509600"/>
          </a:xfrm>
          <a:prstGeom prst="rect">
            <a:avLst/>
          </a:prstGeom>
          <a:noFill/>
          <a:ln>
            <a:noFill/>
          </a:ln>
        </p:spPr>
      </p:pic>
      <p:sp>
        <p:nvSpPr>
          <p:cNvPr id="4" name="Date Placeholder 3">
            <a:extLst>
              <a:ext uri="{FF2B5EF4-FFF2-40B4-BE49-F238E27FC236}">
                <a16:creationId xmlns:a16="http://schemas.microsoft.com/office/drawing/2014/main" id="{53A19954-E9EB-0649-A903-3185A0A4439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0371E2DF-A7F2-CA4C-98A7-0DB670926A3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62669888-8615-5144-A17C-7B029DF4E2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20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Filler / Breaker 1" type="secHead" preserve="1">
  <p:cSld name="Section Filler / Breaker 1">
    <p:spTree>
      <p:nvGrpSpPr>
        <p:cNvPr id="1" name="Shape 31"/>
        <p:cNvGrpSpPr/>
        <p:nvPr/>
      </p:nvGrpSpPr>
      <p:grpSpPr>
        <a:xfrm>
          <a:off x="0" y="0"/>
          <a:ext cx="0" cy="0"/>
          <a:chOff x="0" y="0"/>
          <a:chExt cx="0" cy="0"/>
        </a:xfrm>
      </p:grpSpPr>
      <p:sp>
        <p:nvSpPr>
          <p:cNvPr id="32" name="Google Shape;32;p5"/>
          <p:cNvSpPr/>
          <p:nvPr/>
        </p:nvSpPr>
        <p:spPr>
          <a:xfrm>
            <a:off x="12533" y="-167"/>
            <a:ext cx="12192000" cy="6858000"/>
          </a:xfrm>
          <a:prstGeom prst="rect">
            <a:avLst/>
          </a:prstGeom>
          <a:solidFill>
            <a:srgbClr val="08559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5"/>
          <p:cNvSpPr txBox="1">
            <a:spLocks noGrp="1"/>
          </p:cNvSpPr>
          <p:nvPr>
            <p:ph type="title"/>
          </p:nvPr>
        </p:nvSpPr>
        <p:spPr>
          <a:xfrm>
            <a:off x="304800" y="2867800"/>
            <a:ext cx="11582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5F7F9"/>
              </a:buClr>
              <a:buSzPts val="3600"/>
              <a:buNone/>
              <a:defRPr sz="4800">
                <a:solidFill>
                  <a:srgbClr val="F5F7F9"/>
                </a:solidFill>
              </a:defRPr>
            </a:lvl1pPr>
            <a:lvl2pPr lvl="1" algn="ctr">
              <a:spcBef>
                <a:spcPts val="0"/>
              </a:spcBef>
              <a:spcAft>
                <a:spcPts val="0"/>
              </a:spcAft>
              <a:buClr>
                <a:srgbClr val="F5F7F9"/>
              </a:buClr>
              <a:buSzPts val="3600"/>
              <a:buNone/>
              <a:defRPr sz="4800">
                <a:solidFill>
                  <a:srgbClr val="F5F7F9"/>
                </a:solidFill>
              </a:defRPr>
            </a:lvl2pPr>
            <a:lvl3pPr lvl="2" algn="ctr">
              <a:spcBef>
                <a:spcPts val="0"/>
              </a:spcBef>
              <a:spcAft>
                <a:spcPts val="0"/>
              </a:spcAft>
              <a:buClr>
                <a:srgbClr val="F5F7F9"/>
              </a:buClr>
              <a:buSzPts val="3600"/>
              <a:buNone/>
              <a:defRPr sz="4800">
                <a:solidFill>
                  <a:srgbClr val="F5F7F9"/>
                </a:solidFill>
              </a:defRPr>
            </a:lvl3pPr>
            <a:lvl4pPr lvl="3" algn="ctr">
              <a:spcBef>
                <a:spcPts val="0"/>
              </a:spcBef>
              <a:spcAft>
                <a:spcPts val="0"/>
              </a:spcAft>
              <a:buClr>
                <a:srgbClr val="F5F7F9"/>
              </a:buClr>
              <a:buSzPts val="3600"/>
              <a:buNone/>
              <a:defRPr sz="4800">
                <a:solidFill>
                  <a:srgbClr val="F5F7F9"/>
                </a:solidFill>
              </a:defRPr>
            </a:lvl4pPr>
            <a:lvl5pPr lvl="4" algn="ctr">
              <a:spcBef>
                <a:spcPts val="0"/>
              </a:spcBef>
              <a:spcAft>
                <a:spcPts val="0"/>
              </a:spcAft>
              <a:buClr>
                <a:srgbClr val="F5F7F9"/>
              </a:buClr>
              <a:buSzPts val="3600"/>
              <a:buNone/>
              <a:defRPr sz="4800">
                <a:solidFill>
                  <a:srgbClr val="F5F7F9"/>
                </a:solidFill>
              </a:defRPr>
            </a:lvl5pPr>
            <a:lvl6pPr lvl="5" algn="ctr">
              <a:spcBef>
                <a:spcPts val="0"/>
              </a:spcBef>
              <a:spcAft>
                <a:spcPts val="0"/>
              </a:spcAft>
              <a:buClr>
                <a:srgbClr val="F5F7F9"/>
              </a:buClr>
              <a:buSzPts val="3600"/>
              <a:buNone/>
              <a:defRPr sz="4800">
                <a:solidFill>
                  <a:srgbClr val="F5F7F9"/>
                </a:solidFill>
              </a:defRPr>
            </a:lvl6pPr>
            <a:lvl7pPr lvl="6" algn="ctr">
              <a:spcBef>
                <a:spcPts val="0"/>
              </a:spcBef>
              <a:spcAft>
                <a:spcPts val="0"/>
              </a:spcAft>
              <a:buClr>
                <a:srgbClr val="F5F7F9"/>
              </a:buClr>
              <a:buSzPts val="3600"/>
              <a:buNone/>
              <a:defRPr sz="4800">
                <a:solidFill>
                  <a:srgbClr val="F5F7F9"/>
                </a:solidFill>
              </a:defRPr>
            </a:lvl7pPr>
            <a:lvl8pPr lvl="7" algn="ctr">
              <a:spcBef>
                <a:spcPts val="0"/>
              </a:spcBef>
              <a:spcAft>
                <a:spcPts val="0"/>
              </a:spcAft>
              <a:buClr>
                <a:srgbClr val="F5F7F9"/>
              </a:buClr>
              <a:buSzPts val="3600"/>
              <a:buNone/>
              <a:defRPr sz="4800">
                <a:solidFill>
                  <a:srgbClr val="F5F7F9"/>
                </a:solidFill>
              </a:defRPr>
            </a:lvl8pPr>
            <a:lvl9pPr lvl="8" algn="ctr">
              <a:spcBef>
                <a:spcPts val="0"/>
              </a:spcBef>
              <a:spcAft>
                <a:spcPts val="0"/>
              </a:spcAft>
              <a:buClr>
                <a:srgbClr val="F5F7F9"/>
              </a:buClr>
              <a:buSzPts val="3600"/>
              <a:buNone/>
              <a:defRPr sz="4800">
                <a:solidFill>
                  <a:srgbClr val="F5F7F9"/>
                </a:solidFill>
              </a:defRPr>
            </a:lvl9pPr>
          </a:lstStyle>
          <a:p>
            <a:endParaRPr/>
          </a:p>
        </p:txBody>
      </p:sp>
      <p:sp>
        <p:nvSpPr>
          <p:cNvPr id="2" name="Date Placeholder 1">
            <a:extLst>
              <a:ext uri="{FF2B5EF4-FFF2-40B4-BE49-F238E27FC236}">
                <a16:creationId xmlns:a16="http://schemas.microsoft.com/office/drawing/2014/main" id="{A38F1CD5-EC33-E249-83AE-7B1F0CF6336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ED19394C-F8EB-0C43-925A-9413408E517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8877429D-48EE-7A46-855B-F09B243C1D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5025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Filler / Breaker 2" preserve="1">
  <p:cSld name="Section Filler / Breaker 2">
    <p:spTree>
      <p:nvGrpSpPr>
        <p:cNvPr id="1" name="Shape 34"/>
        <p:cNvGrpSpPr/>
        <p:nvPr/>
      </p:nvGrpSpPr>
      <p:grpSpPr>
        <a:xfrm>
          <a:off x="0" y="0"/>
          <a:ext cx="0" cy="0"/>
          <a:chOff x="0" y="0"/>
          <a:chExt cx="0" cy="0"/>
        </a:xfrm>
      </p:grpSpPr>
      <p:sp>
        <p:nvSpPr>
          <p:cNvPr id="35" name="Google Shape;35;p6"/>
          <p:cNvSpPr/>
          <p:nvPr/>
        </p:nvSpPr>
        <p:spPr>
          <a:xfrm>
            <a:off x="125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6"/>
          <p:cNvSpPr txBox="1">
            <a:spLocks noGrp="1"/>
          </p:cNvSpPr>
          <p:nvPr>
            <p:ph type="title"/>
          </p:nvPr>
        </p:nvSpPr>
        <p:spPr>
          <a:xfrm>
            <a:off x="304800" y="2867800"/>
            <a:ext cx="11582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Clr>
                <a:srgbClr val="607E8C"/>
              </a:buClr>
              <a:buSzPts val="3600"/>
              <a:buNone/>
              <a:defRPr sz="4800">
                <a:solidFill>
                  <a:srgbClr val="607E8C"/>
                </a:solidFill>
              </a:defRPr>
            </a:lvl2pPr>
            <a:lvl3pPr lvl="2" algn="ctr" rtl="0">
              <a:spcBef>
                <a:spcPts val="0"/>
              </a:spcBef>
              <a:spcAft>
                <a:spcPts val="0"/>
              </a:spcAft>
              <a:buClr>
                <a:srgbClr val="607E8C"/>
              </a:buClr>
              <a:buSzPts val="3600"/>
              <a:buNone/>
              <a:defRPr sz="4800">
                <a:solidFill>
                  <a:srgbClr val="607E8C"/>
                </a:solidFill>
              </a:defRPr>
            </a:lvl3pPr>
            <a:lvl4pPr lvl="3" algn="ctr" rtl="0">
              <a:spcBef>
                <a:spcPts val="0"/>
              </a:spcBef>
              <a:spcAft>
                <a:spcPts val="0"/>
              </a:spcAft>
              <a:buClr>
                <a:srgbClr val="607E8C"/>
              </a:buClr>
              <a:buSzPts val="3600"/>
              <a:buNone/>
              <a:defRPr sz="4800">
                <a:solidFill>
                  <a:srgbClr val="607E8C"/>
                </a:solidFill>
              </a:defRPr>
            </a:lvl4pPr>
            <a:lvl5pPr lvl="4" algn="ctr" rtl="0">
              <a:spcBef>
                <a:spcPts val="0"/>
              </a:spcBef>
              <a:spcAft>
                <a:spcPts val="0"/>
              </a:spcAft>
              <a:buClr>
                <a:srgbClr val="607E8C"/>
              </a:buClr>
              <a:buSzPts val="3600"/>
              <a:buNone/>
              <a:defRPr sz="4800">
                <a:solidFill>
                  <a:srgbClr val="607E8C"/>
                </a:solidFill>
              </a:defRPr>
            </a:lvl5pPr>
            <a:lvl6pPr lvl="5" algn="ctr" rtl="0">
              <a:spcBef>
                <a:spcPts val="0"/>
              </a:spcBef>
              <a:spcAft>
                <a:spcPts val="0"/>
              </a:spcAft>
              <a:buClr>
                <a:srgbClr val="607E8C"/>
              </a:buClr>
              <a:buSzPts val="3600"/>
              <a:buNone/>
              <a:defRPr sz="4800">
                <a:solidFill>
                  <a:srgbClr val="607E8C"/>
                </a:solidFill>
              </a:defRPr>
            </a:lvl6pPr>
            <a:lvl7pPr lvl="6" algn="ctr" rtl="0">
              <a:spcBef>
                <a:spcPts val="0"/>
              </a:spcBef>
              <a:spcAft>
                <a:spcPts val="0"/>
              </a:spcAft>
              <a:buClr>
                <a:srgbClr val="607E8C"/>
              </a:buClr>
              <a:buSzPts val="3600"/>
              <a:buNone/>
              <a:defRPr sz="4800">
                <a:solidFill>
                  <a:srgbClr val="607E8C"/>
                </a:solidFill>
              </a:defRPr>
            </a:lvl7pPr>
            <a:lvl8pPr lvl="7" algn="ctr" rtl="0">
              <a:spcBef>
                <a:spcPts val="0"/>
              </a:spcBef>
              <a:spcAft>
                <a:spcPts val="0"/>
              </a:spcAft>
              <a:buClr>
                <a:srgbClr val="607E8C"/>
              </a:buClr>
              <a:buSzPts val="3600"/>
              <a:buNone/>
              <a:defRPr sz="4800">
                <a:solidFill>
                  <a:srgbClr val="607E8C"/>
                </a:solidFill>
              </a:defRPr>
            </a:lvl8pPr>
            <a:lvl9pPr lvl="8" algn="ctr" rtl="0">
              <a:spcBef>
                <a:spcPts val="0"/>
              </a:spcBef>
              <a:spcAft>
                <a:spcPts val="0"/>
              </a:spcAft>
              <a:buClr>
                <a:srgbClr val="607E8C"/>
              </a:buClr>
              <a:buSzPts val="3600"/>
              <a:buNone/>
              <a:defRPr sz="4800">
                <a:solidFill>
                  <a:srgbClr val="607E8C"/>
                </a:solidFill>
              </a:defRPr>
            </a:lvl9pPr>
          </a:lstStyle>
          <a:p>
            <a:endParaRPr dirty="0"/>
          </a:p>
        </p:txBody>
      </p:sp>
      <p:sp>
        <p:nvSpPr>
          <p:cNvPr id="2" name="Date Placeholder 1">
            <a:extLst>
              <a:ext uri="{FF2B5EF4-FFF2-40B4-BE49-F238E27FC236}">
                <a16:creationId xmlns:a16="http://schemas.microsoft.com/office/drawing/2014/main" id="{72CAFF3C-0F4F-CA46-8273-0AACAAF02762}"/>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F2317398-2F2B-AA4E-BA95-D95E53941F6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A37588DB-308D-414F-85F4-9981A3F27B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5028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2CB13B3-6183-E54D-9C3E-60F7B321512A}"/>
              </a:ext>
            </a:extLst>
          </p:cNvPr>
          <p:cNvSpPr>
            <a:spLocks noGrp="1"/>
          </p:cNvSpPr>
          <p:nvPr>
            <p:ph type="body" sz="quarter" idx="10"/>
          </p:nvPr>
        </p:nvSpPr>
        <p:spPr>
          <a:xfrm>
            <a:off x="838200" y="1676404"/>
            <a:ext cx="10515600" cy="45720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0DFD24A8-C957-614A-85CD-A4F970A68CCD}"/>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0AB73B65-F1BF-D249-81FD-E18ADAB6BF7C}"/>
              </a:ext>
            </a:extLst>
          </p:cNvPr>
          <p:cNvSpPr>
            <a:spLocks noGrp="1"/>
          </p:cNvSpPr>
          <p:nvPr>
            <p:ph type="dt" sz="half"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3" name="Footer Placeholder 12">
            <a:extLst>
              <a:ext uri="{FF2B5EF4-FFF2-40B4-BE49-F238E27FC236}">
                <a16:creationId xmlns:a16="http://schemas.microsoft.com/office/drawing/2014/main" id="{345DC5DD-71AE-654B-B52E-3F656DB348F9}"/>
              </a:ext>
            </a:extLst>
          </p:cNvPr>
          <p:cNvSpPr>
            <a:spLocks noGrp="1"/>
          </p:cNvSpPr>
          <p:nvPr>
            <p:ph type="ftr"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4" name="Slide Number Placeholder 13">
            <a:extLst>
              <a:ext uri="{FF2B5EF4-FFF2-40B4-BE49-F238E27FC236}">
                <a16:creationId xmlns:a16="http://schemas.microsoft.com/office/drawing/2014/main" id="{35E3D64E-50D9-A447-B468-AA083E6067B4}"/>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4664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bullets" preserve="1" userDrawn="1">
  <p:cSld name="Title and two bullets">
    <p:spTree>
      <p:nvGrpSpPr>
        <p:cNvPr id="1" name="Shape 40"/>
        <p:cNvGrpSpPr/>
        <p:nvPr/>
      </p:nvGrpSpPr>
      <p:grpSpPr>
        <a:xfrm>
          <a:off x="0" y="0"/>
          <a:ext cx="0" cy="0"/>
          <a:chOff x="0" y="0"/>
          <a:chExt cx="0" cy="0"/>
        </a:xfrm>
      </p:grpSpPr>
      <p:sp>
        <p:nvSpPr>
          <p:cNvPr id="7" name="Title 6">
            <a:extLst>
              <a:ext uri="{FF2B5EF4-FFF2-40B4-BE49-F238E27FC236}">
                <a16:creationId xmlns:a16="http://schemas.microsoft.com/office/drawing/2014/main" id="{36A3D7A3-A27E-5843-97CC-4CBBB0388391}"/>
              </a:ext>
            </a:extLst>
          </p:cNvPr>
          <p:cNvSpPr>
            <a:spLocks noGrp="1"/>
          </p:cNvSpPr>
          <p:nvPr>
            <p:ph type="title"/>
          </p:nvPr>
        </p:nvSpPr>
        <p:spPr/>
        <p:txBody>
          <a:bodyPr/>
          <a:lstStyle/>
          <a:p>
            <a:r>
              <a:rPr lang="en-US"/>
              <a:t>Click to edit Master title style</a:t>
            </a:r>
          </a:p>
        </p:txBody>
      </p:sp>
      <p:sp>
        <p:nvSpPr>
          <p:cNvPr id="10" name="Text Placeholder 9">
            <a:extLst>
              <a:ext uri="{FF2B5EF4-FFF2-40B4-BE49-F238E27FC236}">
                <a16:creationId xmlns:a16="http://schemas.microsoft.com/office/drawing/2014/main" id="{68603AA8-0D68-A94D-9979-E47D64E6B498}"/>
              </a:ext>
            </a:extLst>
          </p:cNvPr>
          <p:cNvSpPr>
            <a:spLocks noGrp="1"/>
          </p:cNvSpPr>
          <p:nvPr>
            <p:ph type="body" sz="quarter" idx="10"/>
          </p:nvPr>
        </p:nvSpPr>
        <p:spPr>
          <a:xfrm>
            <a:off x="838200" y="1676400"/>
            <a:ext cx="5257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B1C3F1FB-53B1-A549-B40D-5E2FB997C87A}"/>
              </a:ext>
            </a:extLst>
          </p:cNvPr>
          <p:cNvSpPr>
            <a:spLocks noGrp="1"/>
          </p:cNvSpPr>
          <p:nvPr>
            <p:ph type="body" sz="quarter" idx="11"/>
          </p:nvPr>
        </p:nvSpPr>
        <p:spPr>
          <a:xfrm>
            <a:off x="6096000" y="1676400"/>
            <a:ext cx="5257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0E652BF9-4C24-8F4F-BB39-F5C5820B1F12}"/>
              </a:ext>
            </a:extLst>
          </p:cNvPr>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4" name="Footer Placeholder 13">
            <a:extLst>
              <a:ext uri="{FF2B5EF4-FFF2-40B4-BE49-F238E27FC236}">
                <a16:creationId xmlns:a16="http://schemas.microsoft.com/office/drawing/2014/main" id="{084CA210-EF5B-3048-BF5E-34E39AD7F725}"/>
              </a:ext>
            </a:extLst>
          </p:cNvPr>
          <p:cNvSpPr>
            <a:spLocks noGrp="1"/>
          </p:cNvSpPr>
          <p:nvPr>
            <p:ph type="ftr" sz="quarter" idx="1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5" name="Slide Number Placeholder 14">
            <a:extLst>
              <a:ext uri="{FF2B5EF4-FFF2-40B4-BE49-F238E27FC236}">
                <a16:creationId xmlns:a16="http://schemas.microsoft.com/office/drawing/2014/main" id="{AFD53F8A-DEED-5842-9D36-BA8D7E9A5753}"/>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0361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 &amp; Image" preserve="1" userDrawn="1">
  <p:cSld name="Title, Bullet &amp; Image">
    <p:spTree>
      <p:nvGrpSpPr>
        <p:cNvPr id="1" name="Shape 44"/>
        <p:cNvGrpSpPr/>
        <p:nvPr/>
      </p:nvGrpSpPr>
      <p:grpSpPr>
        <a:xfrm>
          <a:off x="0" y="0"/>
          <a:ext cx="0" cy="0"/>
          <a:chOff x="0" y="0"/>
          <a:chExt cx="0" cy="0"/>
        </a:xfrm>
      </p:grpSpPr>
      <p:sp>
        <p:nvSpPr>
          <p:cNvPr id="6" name="Title 5">
            <a:extLst>
              <a:ext uri="{FF2B5EF4-FFF2-40B4-BE49-F238E27FC236}">
                <a16:creationId xmlns:a16="http://schemas.microsoft.com/office/drawing/2014/main" id="{A3F7FB4B-DF43-1144-86D3-FFFA61C50F4A}"/>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BA06AEAD-77F3-4B42-B342-9307E2054743}"/>
              </a:ext>
            </a:extLst>
          </p:cNvPr>
          <p:cNvSpPr>
            <a:spLocks noGrp="1"/>
          </p:cNvSpPr>
          <p:nvPr>
            <p:ph type="body" sz="quarter" idx="10"/>
          </p:nvPr>
        </p:nvSpPr>
        <p:spPr>
          <a:xfrm>
            <a:off x="838201" y="1676400"/>
            <a:ext cx="4962307" cy="457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4209F543-F94C-9647-9672-4A684BC91B47}"/>
              </a:ext>
            </a:extLst>
          </p:cNvPr>
          <p:cNvSpPr>
            <a:spLocks noGrp="1"/>
          </p:cNvSpPr>
          <p:nvPr>
            <p:ph type="pic" sz="quarter" idx="11"/>
          </p:nvPr>
        </p:nvSpPr>
        <p:spPr>
          <a:xfrm>
            <a:off x="6096000" y="1676400"/>
            <a:ext cx="5257800" cy="4572000"/>
          </a:xfrm>
          <a:prstGeom prst="rect">
            <a:avLst/>
          </a:prstGeom>
        </p:spPr>
        <p:txBody>
          <a:bodyPr/>
          <a:lstStyle/>
          <a:p>
            <a:endParaRPr lang="en-US" dirty="0"/>
          </a:p>
        </p:txBody>
      </p:sp>
      <p:sp>
        <p:nvSpPr>
          <p:cNvPr id="11" name="Date Placeholder 10">
            <a:extLst>
              <a:ext uri="{FF2B5EF4-FFF2-40B4-BE49-F238E27FC236}">
                <a16:creationId xmlns:a16="http://schemas.microsoft.com/office/drawing/2014/main" id="{DD5C653F-72FF-DB44-983E-CA73E0DE238D}"/>
              </a:ext>
            </a:extLst>
          </p:cNvPr>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2" name="Footer Placeholder 11">
            <a:extLst>
              <a:ext uri="{FF2B5EF4-FFF2-40B4-BE49-F238E27FC236}">
                <a16:creationId xmlns:a16="http://schemas.microsoft.com/office/drawing/2014/main" id="{4F0643E8-C787-0943-8A50-861685B90C6D}"/>
              </a:ext>
            </a:extLst>
          </p:cNvPr>
          <p:cNvSpPr>
            <a:spLocks noGrp="1"/>
          </p:cNvSpPr>
          <p:nvPr>
            <p:ph type="ftr" sz="quarter" idx="1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3" name="Slide Number Placeholder 12">
            <a:extLst>
              <a:ext uri="{FF2B5EF4-FFF2-40B4-BE49-F238E27FC236}">
                <a16:creationId xmlns:a16="http://schemas.microsoft.com/office/drawing/2014/main" id="{427E4527-8865-AC47-B62C-4C68B9B1F5EB}"/>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9702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Images &amp; Label 1" preserve="1" userDrawn="1">
  <p:cSld name="Title, Images &amp; Label 1">
    <p:spTree>
      <p:nvGrpSpPr>
        <p:cNvPr id="1" name="Shape 48"/>
        <p:cNvGrpSpPr/>
        <p:nvPr/>
      </p:nvGrpSpPr>
      <p:grpSpPr>
        <a:xfrm>
          <a:off x="0" y="0"/>
          <a:ext cx="0" cy="0"/>
          <a:chOff x="0" y="0"/>
          <a:chExt cx="0" cy="0"/>
        </a:xfrm>
      </p:grpSpPr>
      <p:sp>
        <p:nvSpPr>
          <p:cNvPr id="54" name="Google Shape;54;p10"/>
          <p:cNvSpPr txBox="1"/>
          <p:nvPr/>
        </p:nvSpPr>
        <p:spPr>
          <a:xfrm>
            <a:off x="6927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dirty="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dirty="0">
              <a:ln>
                <a:noFill/>
              </a:ln>
              <a:solidFill>
                <a:srgbClr val="607E8C"/>
              </a:solidFill>
              <a:effectLst/>
              <a:uLnTx/>
              <a:uFillTx/>
              <a:latin typeface="Lato Light"/>
              <a:ea typeface="Lato Light"/>
              <a:cs typeface="Lato Light"/>
              <a:sym typeface="Lato Light"/>
            </a:endParaRPr>
          </a:p>
        </p:txBody>
      </p:sp>
      <p:sp>
        <p:nvSpPr>
          <p:cNvPr id="55" name="Google Shape;55;p10"/>
          <p:cNvSpPr txBox="1"/>
          <p:nvPr/>
        </p:nvSpPr>
        <p:spPr>
          <a:xfrm>
            <a:off x="33385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a:ln>
                <a:noFill/>
              </a:ln>
              <a:solidFill>
                <a:srgbClr val="607E8C"/>
              </a:solidFill>
              <a:effectLst/>
              <a:uLnTx/>
              <a:uFillTx/>
              <a:latin typeface="Lato Light"/>
              <a:ea typeface="Lato Light"/>
              <a:cs typeface="Lato Light"/>
              <a:sym typeface="Lato Light"/>
            </a:endParaRPr>
          </a:p>
        </p:txBody>
      </p:sp>
      <p:sp>
        <p:nvSpPr>
          <p:cNvPr id="56" name="Google Shape;56;p10"/>
          <p:cNvSpPr txBox="1"/>
          <p:nvPr/>
        </p:nvSpPr>
        <p:spPr>
          <a:xfrm>
            <a:off x="59843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a:ln>
                <a:noFill/>
              </a:ln>
              <a:solidFill>
                <a:srgbClr val="607E8C"/>
              </a:solidFill>
              <a:effectLst/>
              <a:uLnTx/>
              <a:uFillTx/>
              <a:latin typeface="Lato Light"/>
              <a:ea typeface="Lato Light"/>
              <a:cs typeface="Lato Light"/>
              <a:sym typeface="Lato Light"/>
            </a:endParaRPr>
          </a:p>
        </p:txBody>
      </p:sp>
      <p:sp>
        <p:nvSpPr>
          <p:cNvPr id="57" name="Google Shape;57;p10"/>
          <p:cNvSpPr txBox="1"/>
          <p:nvPr/>
        </p:nvSpPr>
        <p:spPr>
          <a:xfrm>
            <a:off x="86301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a:ln>
                <a:noFill/>
              </a:ln>
              <a:solidFill>
                <a:srgbClr val="607E8C"/>
              </a:solidFill>
              <a:effectLst/>
              <a:uLnTx/>
              <a:uFillTx/>
              <a:latin typeface="Lato Light"/>
              <a:ea typeface="Lato Light"/>
              <a:cs typeface="Lato Light"/>
              <a:sym typeface="Lato Light"/>
            </a:endParaRPr>
          </a:p>
        </p:txBody>
      </p:sp>
      <p:sp>
        <p:nvSpPr>
          <p:cNvPr id="5" name="Title 4">
            <a:extLst>
              <a:ext uri="{FF2B5EF4-FFF2-40B4-BE49-F238E27FC236}">
                <a16:creationId xmlns:a16="http://schemas.microsoft.com/office/drawing/2014/main" id="{ADCB8992-E724-EE4F-88B0-420CC464824C}"/>
              </a:ext>
            </a:extLst>
          </p:cNvPr>
          <p:cNvSpPr>
            <a:spLocks noGrp="1"/>
          </p:cNvSpPr>
          <p:nvPr>
            <p:ph type="title"/>
          </p:nvPr>
        </p:nvSpPr>
        <p:spPr/>
        <p:txBody>
          <a:bodyPr/>
          <a:lstStyle/>
          <a:p>
            <a:r>
              <a:rPr lang="en-US"/>
              <a:t>Click to edit Master title style</a:t>
            </a:r>
          </a:p>
        </p:txBody>
      </p:sp>
      <p:sp>
        <p:nvSpPr>
          <p:cNvPr id="17" name="Picture Placeholder 6">
            <a:extLst>
              <a:ext uri="{FF2B5EF4-FFF2-40B4-BE49-F238E27FC236}">
                <a16:creationId xmlns:a16="http://schemas.microsoft.com/office/drawing/2014/main" id="{4DE91E58-3BC0-F344-8DE3-D7EF88EABC25}"/>
              </a:ext>
            </a:extLst>
          </p:cNvPr>
          <p:cNvSpPr>
            <a:spLocks noGrp="1"/>
          </p:cNvSpPr>
          <p:nvPr>
            <p:ph type="pic" sz="quarter" idx="10"/>
          </p:nvPr>
        </p:nvSpPr>
        <p:spPr>
          <a:xfrm>
            <a:off x="838202" y="2269034"/>
            <a:ext cx="2705100" cy="2302966"/>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D5911CCC-E7FF-CA40-A97C-6F0225C16A69}"/>
              </a:ext>
            </a:extLst>
          </p:cNvPr>
          <p:cNvSpPr>
            <a:spLocks noGrp="1"/>
          </p:cNvSpPr>
          <p:nvPr>
            <p:ph type="pic" sz="quarter" idx="11"/>
          </p:nvPr>
        </p:nvSpPr>
        <p:spPr>
          <a:xfrm>
            <a:off x="3557262" y="2275335"/>
            <a:ext cx="2538740" cy="2302966"/>
          </a:xfrm>
          <a:prstGeom prst="rect">
            <a:avLst/>
          </a:prstGeom>
        </p:spPr>
        <p:txBody>
          <a:bodyPr/>
          <a:lstStyle/>
          <a:p>
            <a:endParaRPr lang="en-US"/>
          </a:p>
        </p:txBody>
      </p:sp>
      <p:sp>
        <p:nvSpPr>
          <p:cNvPr id="19" name="Picture Placeholder 6">
            <a:extLst>
              <a:ext uri="{FF2B5EF4-FFF2-40B4-BE49-F238E27FC236}">
                <a16:creationId xmlns:a16="http://schemas.microsoft.com/office/drawing/2014/main" id="{2CC58F52-09AA-7F42-ABB5-D8E12502E4E1}"/>
              </a:ext>
            </a:extLst>
          </p:cNvPr>
          <p:cNvSpPr>
            <a:spLocks noGrp="1"/>
          </p:cNvSpPr>
          <p:nvPr>
            <p:ph type="pic" sz="quarter" idx="12"/>
          </p:nvPr>
        </p:nvSpPr>
        <p:spPr>
          <a:xfrm>
            <a:off x="6109960" y="2274656"/>
            <a:ext cx="2667000" cy="2302966"/>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504941FE-63FA-B345-AE72-EADF7E964016}"/>
              </a:ext>
            </a:extLst>
          </p:cNvPr>
          <p:cNvSpPr>
            <a:spLocks noGrp="1"/>
          </p:cNvSpPr>
          <p:nvPr>
            <p:ph type="pic" sz="quarter" idx="13"/>
          </p:nvPr>
        </p:nvSpPr>
        <p:spPr>
          <a:xfrm>
            <a:off x="8776960" y="2269034"/>
            <a:ext cx="2576840" cy="2302966"/>
          </a:xfrm>
          <a:prstGeom prst="rect">
            <a:avLst/>
          </a:prstGeom>
        </p:spPr>
        <p:txBody>
          <a:bodyPr/>
          <a:lstStyle/>
          <a:p>
            <a:endParaRPr lang="en-US"/>
          </a:p>
        </p:txBody>
      </p:sp>
      <p:sp>
        <p:nvSpPr>
          <p:cNvPr id="10" name="Date Placeholder 9">
            <a:extLst>
              <a:ext uri="{FF2B5EF4-FFF2-40B4-BE49-F238E27FC236}">
                <a16:creationId xmlns:a16="http://schemas.microsoft.com/office/drawing/2014/main" id="{C44EFB4F-CD24-BC43-8A5E-A22A2C89DACB}"/>
              </a:ext>
            </a:extLst>
          </p:cNvPr>
          <p:cNvSpPr>
            <a:spLocks noGrp="1"/>
          </p:cNvSpPr>
          <p:nvPr>
            <p:ph type="dt" sz="half"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1" name="Footer Placeholder 10">
            <a:extLst>
              <a:ext uri="{FF2B5EF4-FFF2-40B4-BE49-F238E27FC236}">
                <a16:creationId xmlns:a16="http://schemas.microsoft.com/office/drawing/2014/main" id="{8AE77A66-6237-D84F-8CCF-CA0220607D68}"/>
              </a:ext>
            </a:extLst>
          </p:cNvPr>
          <p:cNvSpPr>
            <a:spLocks noGrp="1"/>
          </p:cNvSpPr>
          <p:nvPr>
            <p:ph type="ftr"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2" name="Slide Number Placeholder 11">
            <a:extLst>
              <a:ext uri="{FF2B5EF4-FFF2-40B4-BE49-F238E27FC236}">
                <a16:creationId xmlns:a16="http://schemas.microsoft.com/office/drawing/2014/main" id="{A021DDBA-1CD5-0E42-83E4-EB7A4B4EA1A0}"/>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0173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p:nvPr/>
        </p:nvSpPr>
        <p:spPr>
          <a:xfrm>
            <a:off x="8900733" y="239300"/>
            <a:ext cx="2094000" cy="440800"/>
          </a:xfrm>
          <a:prstGeom prst="rect">
            <a:avLst/>
          </a:prstGeom>
          <a:noFill/>
          <a:ln>
            <a:noFill/>
          </a:ln>
        </p:spPr>
        <p:txBody>
          <a:bodyPr spcFirstLastPara="1" wrap="square" lIns="121900" tIns="121900" rIns="121900" bIns="121900" anchor="ctr" anchorCtr="0">
            <a:noAutofit/>
          </a:bodyPr>
          <a:lstStyle/>
          <a:p>
            <a:pPr marL="0" marR="0" lvl="0" indent="0" algn="r"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rPr>
              <a:t>Open Source Security, Inc.</a:t>
            </a:r>
            <a:endParaRPr kumimoji="0"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endParaRPr>
          </a:p>
        </p:txBody>
      </p:sp>
      <p:pic>
        <p:nvPicPr>
          <p:cNvPr id="9" name="Google Shape;9;p1"/>
          <p:cNvPicPr preferRelativeResize="0"/>
          <p:nvPr/>
        </p:nvPicPr>
        <p:blipFill rotWithShape="1">
          <a:blip r:embed="rId15">
            <a:alphaModFix/>
          </a:blip>
          <a:srcRect r="68424"/>
          <a:stretch/>
        </p:blipFill>
        <p:spPr>
          <a:xfrm>
            <a:off x="10994699" y="304800"/>
            <a:ext cx="353652" cy="298000"/>
          </a:xfrm>
          <a:prstGeom prst="rect">
            <a:avLst/>
          </a:prstGeom>
          <a:noFill/>
          <a:ln>
            <a:noFill/>
          </a:ln>
        </p:spPr>
      </p:pic>
      <p:sp>
        <p:nvSpPr>
          <p:cNvPr id="10" name="Google Shape;10;p1"/>
          <p:cNvSpPr/>
          <p:nvPr/>
        </p:nvSpPr>
        <p:spPr>
          <a:xfrm>
            <a:off x="11310203" y="400835"/>
            <a:ext cx="56400" cy="144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1"/>
          <p:cNvSpPr txBox="1"/>
          <p:nvPr/>
        </p:nvSpPr>
        <p:spPr>
          <a:xfrm>
            <a:off x="802717" y="239300"/>
            <a:ext cx="27432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rPr>
              <a:t>Compilers: The Old New Security Frontier</a:t>
            </a:r>
            <a:endParaRPr kumimoji="0"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endParaRPr>
          </a:p>
        </p:txBody>
      </p:sp>
      <p:sp>
        <p:nvSpPr>
          <p:cNvPr id="19" name="Title Placeholder 18">
            <a:extLst>
              <a:ext uri="{FF2B5EF4-FFF2-40B4-BE49-F238E27FC236}">
                <a16:creationId xmlns:a16="http://schemas.microsoft.com/office/drawing/2014/main" id="{3233E503-DDA4-234F-9E04-632B530A850D}"/>
              </a:ext>
            </a:extLst>
          </p:cNvPr>
          <p:cNvSpPr>
            <a:spLocks noGrp="1"/>
          </p:cNvSpPr>
          <p:nvPr>
            <p:ph type="title"/>
          </p:nvPr>
        </p:nvSpPr>
        <p:spPr>
          <a:xfrm>
            <a:off x="838200" y="970245"/>
            <a:ext cx="10515600" cy="440801"/>
          </a:xfrm>
          <a:prstGeom prst="rect">
            <a:avLst/>
          </a:prstGeom>
        </p:spPr>
        <p:txBody>
          <a:bodyPr vert="horz" lIns="91440" tIns="45720" rIns="91440" bIns="45720" rtlCol="0" anchor="ctr">
            <a:normAutofit/>
          </a:bodyPr>
          <a:lstStyle/>
          <a:p>
            <a:r>
              <a:rPr lang="en-US" dirty="0"/>
              <a:t>Click to edit Master title style</a:t>
            </a:r>
          </a:p>
        </p:txBody>
      </p:sp>
      <p:sp>
        <p:nvSpPr>
          <p:cNvPr id="20" name="Date Placeholder 19">
            <a:extLst>
              <a:ext uri="{FF2B5EF4-FFF2-40B4-BE49-F238E27FC236}">
                <a16:creationId xmlns:a16="http://schemas.microsoft.com/office/drawing/2014/main" id="{22979FDA-4B77-D94D-9B40-53A14318ABF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tint val="75000"/>
                  </a:srgbClr>
                </a:solidFill>
              </a:rPr>
              <a:t>09/2020</a:t>
            </a: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21" name="Footer Placeholder 20">
            <a:extLst>
              <a:ext uri="{FF2B5EF4-FFF2-40B4-BE49-F238E27FC236}">
                <a16:creationId xmlns:a16="http://schemas.microsoft.com/office/drawing/2014/main" id="{840CEFD0-7E71-F146-9896-B5EF3F12C0D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24" name="Slide Number Placeholder 23">
            <a:extLst>
              <a:ext uri="{FF2B5EF4-FFF2-40B4-BE49-F238E27FC236}">
                <a16:creationId xmlns:a16="http://schemas.microsoft.com/office/drawing/2014/main" id="{F452F31C-FF29-0B4C-9B28-919F66689D6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b="0" i="0">
                <a:solidFill>
                  <a:schemeClr val="tx2">
                    <a:lumMod val="75000"/>
                  </a:schemeClr>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
        <p:nvSpPr>
          <p:cNvPr id="25" name="Text Placeholder 24">
            <a:extLst>
              <a:ext uri="{FF2B5EF4-FFF2-40B4-BE49-F238E27FC236}">
                <a16:creationId xmlns:a16="http://schemas.microsoft.com/office/drawing/2014/main" id="{38C9F553-E2A1-DE45-8ED8-B3FBF41DC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911571"/>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3373BA"/>
          </a:solidFill>
          <a:latin typeface="Lato Medium" panose="020F0502020204030203" pitchFamily="34" charset="0"/>
          <a:ea typeface="Lato Medium" panose="020F0502020204030203" pitchFamily="34" charset="0"/>
          <a:cs typeface="Lato Medium" panose="020F050202020403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85744" marR="0" lvl="0" indent="-285744" algn="l" rtl="0">
        <a:lnSpc>
          <a:spcPct val="150000"/>
        </a:lnSpc>
        <a:spcBef>
          <a:spcPts val="0"/>
        </a:spcBef>
        <a:spcAft>
          <a:spcPts val="0"/>
        </a:spcAft>
        <a:buClr>
          <a:schemeClr val="accent1"/>
        </a:buClr>
        <a:buFont typeface="Arial" panose="020B0604020202020204" pitchFamily="34" charset="0"/>
        <a:buChar char="•"/>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1pPr>
      <a:lvl2pPr marL="895328" marR="0" lvl="1" indent="-285744" algn="l" rtl="0">
        <a:lnSpc>
          <a:spcPct val="150000"/>
        </a:lnSpc>
        <a:spcBef>
          <a:spcPts val="0"/>
        </a:spcBef>
        <a:spcAft>
          <a:spcPts val="0"/>
        </a:spcAft>
        <a:buClr>
          <a:schemeClr val="accent1"/>
        </a:buClr>
        <a:buFont typeface="Arial" panose="020B0604020202020204" pitchFamily="34" charset="0"/>
        <a:buChar char="•"/>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2pPr>
      <a:lvl3pPr marL="1365217" marR="0" lvl="2" indent="-285744" algn="l" rtl="0">
        <a:lnSpc>
          <a:spcPct val="150000"/>
        </a:lnSpc>
        <a:spcBef>
          <a:spcPts val="0"/>
        </a:spcBef>
        <a:spcAft>
          <a:spcPts val="0"/>
        </a:spcAft>
        <a:buClr>
          <a:schemeClr val="accent1"/>
        </a:buClr>
        <a:buFont typeface="Arial" panose="020B0604020202020204" pitchFamily="34" charset="0"/>
        <a:buChar char="•"/>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3pPr>
      <a:lvl4pPr marL="1657309" marR="0" lvl="3" indent="-284156" algn="l" rtl="0">
        <a:lnSpc>
          <a:spcPct val="150000"/>
        </a:lnSpc>
        <a:spcBef>
          <a:spcPts val="0"/>
        </a:spcBef>
        <a:spcAft>
          <a:spcPts val="0"/>
        </a:spcAft>
        <a:buClr>
          <a:schemeClr val="accent1"/>
        </a:buClr>
        <a:buFont typeface="Arial" panose="020B0604020202020204" pitchFamily="34" charset="0"/>
        <a:buChar char="•"/>
        <a:tabLst/>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4pPr>
      <a:lvl5pPr marL="1943051" marR="0" lvl="4" indent="-285744" algn="l" rtl="0">
        <a:lnSpc>
          <a:spcPct val="150000"/>
        </a:lnSpc>
        <a:spcBef>
          <a:spcPts val="0"/>
        </a:spcBef>
        <a:spcAft>
          <a:spcPts val="0"/>
        </a:spcAft>
        <a:buClr>
          <a:schemeClr val="accent1"/>
        </a:buClr>
        <a:buFont typeface="Arial" panose="020B0604020202020204" pitchFamily="34" charset="0"/>
        <a:buChar char="•"/>
        <a:tabLst/>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3">
          <p15:clr>
            <a:srgbClr val="EA4335"/>
          </p15:clr>
        </p15:guide>
        <p15:guide id="2" pos="528">
          <p15:clr>
            <a:srgbClr val="EA4335"/>
          </p15:clr>
        </p15:guide>
        <p15:guide id="3" pos="5520">
          <p15:clr>
            <a:srgbClr val="EA4335"/>
          </p15:clr>
        </p15:guide>
        <p15:guide id="4" orient="horz" pos="2880">
          <p15:clr>
            <a:srgbClr val="EA4335"/>
          </p15:clr>
        </p15:guide>
        <p15:guide id="6" orient="horz" pos="1620">
          <p15:clr>
            <a:srgbClr val="EA4335"/>
          </p15:clr>
        </p15:guide>
        <p15:guide id="7" pos="2232">
          <p15:clr>
            <a:srgbClr val="EA4335"/>
          </p15:clr>
        </p15:guide>
        <p15:guide id="8" pos="3840">
          <p15:clr>
            <a:srgbClr val="EA4335"/>
          </p15:clr>
        </p15:guide>
        <p15:guide id="9" orient="horz" pos="4008">
          <p15:clr>
            <a:srgbClr val="F26B43"/>
          </p15:clr>
        </p15:guide>
        <p15:guide id="10" pos="7152">
          <p15:clr>
            <a:srgbClr val="F26B43"/>
          </p15:clr>
        </p15:guide>
        <p15:guide id="11" orient="horz" pos="1056">
          <p15:clr>
            <a:srgbClr val="F26B43"/>
          </p15:clr>
        </p15:guide>
        <p15:guide id="12" orient="horz" pos="39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hyperlink" Target="https://grsecurity.net/teardown_of_a_failed_linux_lts_spectre_fi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ephox-gcc-plugins/sancov"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gcc.gnu.org/bugzilla/show_bug.cgi?id=94722" TargetMode="External"/><Relationship Id="rId5" Type="http://schemas.openxmlformats.org/officeDocument/2006/relationships/hyperlink" Target="https://git.kernel.org/pub/scm/linux/kernel/git/torvalds/linux.git/tree/lib/Kconfig.debug?h=v5.17-rc3#n2001" TargetMode="External"/><Relationship Id="rId4" Type="http://schemas.openxmlformats.org/officeDocument/2006/relationships/hyperlink" Target="https://github.com/ephox-gcc-plugins/initif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lang.llvm.org/docs/ControlFlowIntegrity.htm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github.com/google/AFL/tree/master/llvm_mod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ax.grsecurity.net/docs/PaXTeam-H2HC15-RAP-RIP-ROP.pdf#page=15" TargetMode="External"/><Relationship Id="rId7" Type="http://schemas.openxmlformats.org/officeDocument/2006/relationships/hyperlink" Target="https://www.intel.com/content/dam/develop/external/us/en/documents/catc17-introduction-intel-cet-844137.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github.com/microsoft/MSRC-Security-Research/blob/master/presentations/2018_02_OffensiveCon/The%20Evolution%20of%20CFI%20Attacks%20and%20Defenses.pdf" TargetMode="External"/><Relationship Id="rId5" Type="http://schemas.openxmlformats.org/officeDocument/2006/relationships/hyperlink" Target="https://xlab.tencent.com/en/2016/11/02/return-flow-guard/" TargetMode="External"/><Relationship Id="rId4" Type="http://schemas.openxmlformats.org/officeDocument/2006/relationships/hyperlink" Target="https://www.vusec.net/projects/blindsid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gcc.gnu.org/pipermail/gcc-patches/2021-February/565514.html" TargetMode="External"/><Relationship Id="rId3" Type="http://schemas.openxmlformats.org/officeDocument/2006/relationships/hyperlink" Target="https://gcc.gnu.org/onlinedocs/gcc-10.1.0/gcc/Static-Analyzer-Options.html" TargetMode="External"/><Relationship Id="rId7" Type="http://schemas.openxmlformats.org/officeDocument/2006/relationships/hyperlink" Target="https://lists.llvm.org/pipermail/llvm-dev/2020-August/144082.htm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gcc.gnu.org/onlinedocs/gcc/Object-Size-Checking.html" TargetMode="External"/><Relationship Id="rId5" Type="http://schemas.openxmlformats.org/officeDocument/2006/relationships/hyperlink" Target="https://clang.llvm.org/docs/ShadowCallStack.html" TargetMode="External"/><Relationship Id="rId4" Type="http://schemas.openxmlformats.org/officeDocument/2006/relationships/hyperlink" Target="https://www.youtube.com/watch?v=b1fO-RLtDME" TargetMode="External"/><Relationship Id="rId9" Type="http://schemas.openxmlformats.org/officeDocument/2006/relationships/hyperlink" Target="https://github.com/AFLplusplus/AFLplusplus/pull/551/commits/9544b3dbf22f1007f7d3f77593ec746a0345a58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kernel.org/doc/html/latest/driver-api/basics.html#c.struct_siz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rust-gcc.github.io/"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s.ucy.ac.cy/~elathan/papers/tops20.pdf"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msrc-blog.microsoft.com/2020/08/17/control-flow-guard-for-clang-llvm-and-rus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lsoftsec.github.io/llsoftsecbook/"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vusec.net/projects/kasp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ax.grsecurity.net/docs/pageexec.txt"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pax.grsecurity.net/docs/aslr.txt" TargetMode="External"/><Relationship Id="rId4" Type="http://schemas.openxmlformats.org/officeDocument/2006/relationships/hyperlink" Target="https://pax.grsecurity.net/docs/mprotect.t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eb.archive.org/web/20040117100851/http:/immunix.com/technology/"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grsecurity.net/" TargetMode="External"/><Relationship Id="rId5" Type="http://schemas.openxmlformats.org/officeDocument/2006/relationships/hyperlink" Target="https://pax.grsecurity.net/" TargetMode="External"/><Relationship Id="rId4" Type="http://schemas.openxmlformats.org/officeDocument/2006/relationships/hyperlink" Target="https://www.openwall.com/linux/"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ax.grsecurity.net/docs/PaXTeam-H2HC13-PaX-gcc-plugins.pdf#page=43" TargetMode="External"/><Relationship Id="rId13" Type="http://schemas.openxmlformats.org/officeDocument/2006/relationships/hyperlink" Target="https://grsecurity.net/how_autoslab_changes_the_memory_unsafety_game" TargetMode="External"/><Relationship Id="rId3" Type="http://schemas.openxmlformats.org/officeDocument/2006/relationships/hyperlink" Target="https://pax.grsecurity.net/docs/PaXTeam-H2HC13-PaX-gcc-plugins.pdf" TargetMode="External"/><Relationship Id="rId7" Type="http://schemas.openxmlformats.org/officeDocument/2006/relationships/hyperlink" Target="https://pax.grsecurity.net/docs/PaXTeam-H2HC13-PaX-gcc-plugins.pdf#page=25" TargetMode="External"/><Relationship Id="rId12" Type="http://schemas.openxmlformats.org/officeDocument/2006/relationships/hyperlink" Target="https://grsecurity.net/respectre_announc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pax.grsecurity.net/docs/PaXTeam-H2HC13-PaX-gcc-plugins.pdf#page=36" TargetMode="External"/><Relationship Id="rId11" Type="http://schemas.openxmlformats.org/officeDocument/2006/relationships/hyperlink" Target="https://grsecurity.net/rap_announce2" TargetMode="External"/><Relationship Id="rId5" Type="http://schemas.openxmlformats.org/officeDocument/2006/relationships/hyperlink" Target="https://pax.grsecurity.net/docs/PaXTeam-H2HC13-PaX-gcc-plugins.pdf#page=48" TargetMode="External"/><Relationship Id="rId10" Type="http://schemas.openxmlformats.org/officeDocument/2006/relationships/hyperlink" Target="https://grsecurity.net/SSTIC2016.pdf#page=3" TargetMode="External"/><Relationship Id="rId4" Type="http://schemas.openxmlformats.org/officeDocument/2006/relationships/hyperlink" Target="https://pax.grsecurity.net/docs/PaXTeam-H2HC13-PaX-gcc-plugins.pdf#page=19" TargetMode="External"/><Relationship Id="rId9" Type="http://schemas.openxmlformats.org/officeDocument/2006/relationships/hyperlink" Target="https://pax.grsecurity.net/docs/PaXTeam-H2HC13-PaX-gcc-plugins.pdf#page=3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FEED-504A-4397-9DB6-42917B7E060F}"/>
              </a:ext>
            </a:extLst>
          </p:cNvPr>
          <p:cNvSpPr>
            <a:spLocks noGrp="1"/>
          </p:cNvSpPr>
          <p:nvPr>
            <p:ph type="ctrTitle"/>
          </p:nvPr>
        </p:nvSpPr>
        <p:spPr>
          <a:xfrm>
            <a:off x="4061011" y="1847567"/>
            <a:ext cx="8130989" cy="1828000"/>
          </a:xfrm>
        </p:spPr>
        <p:txBody>
          <a:bodyPr/>
          <a:lstStyle/>
          <a:p>
            <a:r>
              <a:rPr lang="en-US" dirty="0"/>
              <a:t>Compilers:</a:t>
            </a:r>
            <a:br>
              <a:rPr lang="en-US" dirty="0"/>
            </a:br>
            <a:r>
              <a:rPr lang="en-US" sz="4400" dirty="0"/>
              <a:t>The Old New Security Frontier</a:t>
            </a:r>
          </a:p>
        </p:txBody>
      </p:sp>
      <p:sp>
        <p:nvSpPr>
          <p:cNvPr id="3" name="Subtitle 2">
            <a:extLst>
              <a:ext uri="{FF2B5EF4-FFF2-40B4-BE49-F238E27FC236}">
                <a16:creationId xmlns:a16="http://schemas.microsoft.com/office/drawing/2014/main" id="{F6743508-A2A0-48A0-8BD0-26495995054F}"/>
              </a:ext>
            </a:extLst>
          </p:cNvPr>
          <p:cNvSpPr>
            <a:spLocks noGrp="1"/>
          </p:cNvSpPr>
          <p:nvPr>
            <p:ph type="subTitle" idx="1"/>
          </p:nvPr>
        </p:nvSpPr>
        <p:spPr>
          <a:xfrm>
            <a:off x="4158870" y="3998764"/>
            <a:ext cx="4216800" cy="509600"/>
          </a:xfrm>
        </p:spPr>
        <p:txBody>
          <a:bodyPr/>
          <a:lstStyle/>
          <a:p>
            <a:r>
              <a:rPr lang="en-US" dirty="0"/>
              <a:t>Brad Spengler</a:t>
            </a:r>
          </a:p>
          <a:p>
            <a:r>
              <a:rPr lang="en-US" dirty="0"/>
              <a:t>Open Source Security, Inc.</a:t>
            </a:r>
          </a:p>
          <a:p>
            <a:r>
              <a:rPr lang="en-US" dirty="0" err="1"/>
              <a:t>BlueHat</a:t>
            </a:r>
            <a:r>
              <a:rPr lang="en-US" dirty="0"/>
              <a:t> IL</a:t>
            </a:r>
          </a:p>
          <a:p>
            <a:r>
              <a:rPr lang="en-US" dirty="0"/>
              <a:t>March 2022</a:t>
            </a:r>
          </a:p>
        </p:txBody>
      </p:sp>
    </p:spTree>
    <p:extLst>
      <p:ext uri="{BB962C8B-B14F-4D97-AF65-F5344CB8AC3E}">
        <p14:creationId xmlns:p14="http://schemas.microsoft.com/office/powerpoint/2010/main" val="282323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Respectre Example</a:t>
            </a:r>
          </a:p>
        </p:txBody>
      </p:sp>
      <p:pic>
        <p:nvPicPr>
          <p:cNvPr id="7" name="Picture 6">
            <a:extLst>
              <a:ext uri="{FF2B5EF4-FFF2-40B4-BE49-F238E27FC236}">
                <a16:creationId xmlns:a16="http://schemas.microsoft.com/office/drawing/2014/main" id="{C7EAF18F-7AB4-4FF3-AA9B-5BDD9F2DA3CA}"/>
              </a:ext>
            </a:extLst>
          </p:cNvPr>
          <p:cNvPicPr>
            <a:picLocks noChangeAspect="1"/>
          </p:cNvPicPr>
          <p:nvPr/>
        </p:nvPicPr>
        <p:blipFill>
          <a:blip r:embed="rId3"/>
          <a:stretch>
            <a:fillRect/>
          </a:stretch>
        </p:blipFill>
        <p:spPr>
          <a:xfrm>
            <a:off x="1476320" y="1554643"/>
            <a:ext cx="4173265" cy="1186517"/>
          </a:xfrm>
          <a:prstGeom prst="rect">
            <a:avLst/>
          </a:prstGeom>
        </p:spPr>
      </p:pic>
      <p:pic>
        <p:nvPicPr>
          <p:cNvPr id="9" name="Picture 8">
            <a:extLst>
              <a:ext uri="{FF2B5EF4-FFF2-40B4-BE49-F238E27FC236}">
                <a16:creationId xmlns:a16="http://schemas.microsoft.com/office/drawing/2014/main" id="{732AC179-5667-4AB5-825D-6CC31F97B1C2}"/>
              </a:ext>
            </a:extLst>
          </p:cNvPr>
          <p:cNvPicPr>
            <a:picLocks noChangeAspect="1"/>
          </p:cNvPicPr>
          <p:nvPr/>
        </p:nvPicPr>
        <p:blipFill>
          <a:blip r:embed="rId4"/>
          <a:stretch>
            <a:fillRect/>
          </a:stretch>
        </p:blipFill>
        <p:spPr>
          <a:xfrm>
            <a:off x="4537505" y="3216580"/>
            <a:ext cx="2693134" cy="2292617"/>
          </a:xfrm>
          <a:prstGeom prst="rect">
            <a:avLst/>
          </a:prstGeom>
        </p:spPr>
      </p:pic>
      <p:pic>
        <p:nvPicPr>
          <p:cNvPr id="11" name="Picture 10">
            <a:extLst>
              <a:ext uri="{FF2B5EF4-FFF2-40B4-BE49-F238E27FC236}">
                <a16:creationId xmlns:a16="http://schemas.microsoft.com/office/drawing/2014/main" id="{FCC780AD-2E09-4A3C-A04B-03FCFBA37EDA}"/>
              </a:ext>
            </a:extLst>
          </p:cNvPr>
          <p:cNvPicPr>
            <a:picLocks noChangeAspect="1"/>
          </p:cNvPicPr>
          <p:nvPr/>
        </p:nvPicPr>
        <p:blipFill>
          <a:blip r:embed="rId5"/>
          <a:stretch>
            <a:fillRect/>
          </a:stretch>
        </p:blipFill>
        <p:spPr>
          <a:xfrm>
            <a:off x="241314" y="3216580"/>
            <a:ext cx="3692892" cy="1731938"/>
          </a:xfrm>
          <a:prstGeom prst="rect">
            <a:avLst/>
          </a:prstGeom>
        </p:spPr>
      </p:pic>
      <p:pic>
        <p:nvPicPr>
          <p:cNvPr id="13" name="Picture 12">
            <a:extLst>
              <a:ext uri="{FF2B5EF4-FFF2-40B4-BE49-F238E27FC236}">
                <a16:creationId xmlns:a16="http://schemas.microsoft.com/office/drawing/2014/main" id="{D283A9CB-3E18-4CDC-A764-A7320191EC54}"/>
              </a:ext>
            </a:extLst>
          </p:cNvPr>
          <p:cNvPicPr>
            <a:picLocks noChangeAspect="1"/>
          </p:cNvPicPr>
          <p:nvPr/>
        </p:nvPicPr>
        <p:blipFill>
          <a:blip r:embed="rId6"/>
          <a:stretch>
            <a:fillRect/>
          </a:stretch>
        </p:blipFill>
        <p:spPr>
          <a:xfrm>
            <a:off x="2692358" y="5509196"/>
            <a:ext cx="5914452" cy="856228"/>
          </a:xfrm>
          <a:prstGeom prst="rect">
            <a:avLst/>
          </a:prstGeom>
        </p:spPr>
      </p:pic>
      <p:pic>
        <p:nvPicPr>
          <p:cNvPr id="15" name="Picture 14">
            <a:extLst>
              <a:ext uri="{FF2B5EF4-FFF2-40B4-BE49-F238E27FC236}">
                <a16:creationId xmlns:a16="http://schemas.microsoft.com/office/drawing/2014/main" id="{A61094F3-2F21-4D06-B091-F3C0D60C743B}"/>
              </a:ext>
            </a:extLst>
          </p:cNvPr>
          <p:cNvPicPr>
            <a:picLocks noChangeAspect="1"/>
          </p:cNvPicPr>
          <p:nvPr/>
        </p:nvPicPr>
        <p:blipFill>
          <a:blip r:embed="rId7"/>
          <a:stretch>
            <a:fillRect/>
          </a:stretch>
        </p:blipFill>
        <p:spPr>
          <a:xfrm>
            <a:off x="8786560" y="3242018"/>
            <a:ext cx="2693134" cy="2267178"/>
          </a:xfrm>
          <a:prstGeom prst="rect">
            <a:avLst/>
          </a:prstGeom>
        </p:spPr>
      </p:pic>
      <p:pic>
        <p:nvPicPr>
          <p:cNvPr id="19" name="Picture 18">
            <a:extLst>
              <a:ext uri="{FF2B5EF4-FFF2-40B4-BE49-F238E27FC236}">
                <a16:creationId xmlns:a16="http://schemas.microsoft.com/office/drawing/2014/main" id="{1A7CE653-B0F4-47CE-945E-B39F0B338D82}"/>
              </a:ext>
            </a:extLst>
          </p:cNvPr>
          <p:cNvPicPr>
            <a:picLocks noChangeAspect="1"/>
          </p:cNvPicPr>
          <p:nvPr/>
        </p:nvPicPr>
        <p:blipFill>
          <a:blip r:embed="rId8"/>
          <a:stretch>
            <a:fillRect/>
          </a:stretch>
        </p:blipFill>
        <p:spPr>
          <a:xfrm>
            <a:off x="7624615" y="1554643"/>
            <a:ext cx="4304173" cy="1052594"/>
          </a:xfrm>
          <a:prstGeom prst="rect">
            <a:avLst/>
          </a:prstGeom>
        </p:spPr>
      </p:pic>
      <p:sp>
        <p:nvSpPr>
          <p:cNvPr id="20" name="TextBox 19">
            <a:extLst>
              <a:ext uri="{FF2B5EF4-FFF2-40B4-BE49-F238E27FC236}">
                <a16:creationId xmlns:a16="http://schemas.microsoft.com/office/drawing/2014/main" id="{8C3B8E6E-1427-4DA2-9EB1-85A66D388B39}"/>
              </a:ext>
            </a:extLst>
          </p:cNvPr>
          <p:cNvSpPr txBox="1"/>
          <p:nvPr/>
        </p:nvSpPr>
        <p:spPr>
          <a:xfrm>
            <a:off x="289417" y="2806976"/>
            <a:ext cx="3278783" cy="400110"/>
          </a:xfrm>
          <a:prstGeom prst="rect">
            <a:avLst/>
          </a:prstGeom>
          <a:noFill/>
        </p:spPr>
        <p:txBody>
          <a:bodyPr wrap="none" rtlCol="0">
            <a:spAutoFit/>
          </a:bodyPr>
          <a:lstStyle/>
          <a:p>
            <a:r>
              <a:rPr lang="en-US" sz="2000" b="1" dirty="0">
                <a:solidFill>
                  <a:schemeClr val="accent5"/>
                </a:solidFill>
                <a:latin typeface="Calibri" panose="020F0502020204030204" pitchFamily="34" charset="0"/>
                <a:cs typeface="Calibri" panose="020F0502020204030204" pitchFamily="34" charset="0"/>
              </a:rPr>
              <a:t>Visual Studio 2022 /</a:t>
            </a:r>
            <a:r>
              <a:rPr lang="en-US" sz="2000" b="1" dirty="0" err="1">
                <a:solidFill>
                  <a:schemeClr val="accent5"/>
                </a:solidFill>
                <a:latin typeface="Calibri" panose="020F0502020204030204" pitchFamily="34" charset="0"/>
                <a:cs typeface="Calibri" panose="020F0502020204030204" pitchFamily="34" charset="0"/>
              </a:rPr>
              <a:t>Qspectre</a:t>
            </a:r>
            <a:endParaRPr lang="en-US" sz="2000" b="1" dirty="0">
              <a:solidFill>
                <a:schemeClr val="accent5"/>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87B941CE-CF98-4DBB-9EE5-7969280E5C8E}"/>
              </a:ext>
            </a:extLst>
          </p:cNvPr>
          <p:cNvSpPr txBox="1"/>
          <p:nvPr/>
        </p:nvSpPr>
        <p:spPr>
          <a:xfrm>
            <a:off x="5326387" y="2806976"/>
            <a:ext cx="1239185" cy="400110"/>
          </a:xfrm>
          <a:prstGeom prst="rect">
            <a:avLst/>
          </a:prstGeom>
          <a:noFill/>
        </p:spPr>
        <p:txBody>
          <a:bodyPr wrap="none" rtlCol="0">
            <a:spAutoFit/>
          </a:bodyPr>
          <a:lstStyle/>
          <a:p>
            <a:r>
              <a:rPr lang="en-US" sz="2000" b="1" dirty="0">
                <a:solidFill>
                  <a:schemeClr val="accent5"/>
                </a:solidFill>
                <a:latin typeface="Calibri" panose="020F0502020204030204" pitchFamily="34" charset="0"/>
                <a:cs typeface="Calibri" panose="020F0502020204030204" pitchFamily="34" charset="0"/>
              </a:rPr>
              <a:t>Respectre</a:t>
            </a:r>
          </a:p>
        </p:txBody>
      </p:sp>
      <p:sp>
        <p:nvSpPr>
          <p:cNvPr id="22" name="TextBox 21">
            <a:extLst>
              <a:ext uri="{FF2B5EF4-FFF2-40B4-BE49-F238E27FC236}">
                <a16:creationId xmlns:a16="http://schemas.microsoft.com/office/drawing/2014/main" id="{87E87C99-A36B-41E4-91C5-3948DA5E7248}"/>
              </a:ext>
            </a:extLst>
          </p:cNvPr>
          <p:cNvSpPr txBox="1"/>
          <p:nvPr/>
        </p:nvSpPr>
        <p:spPr>
          <a:xfrm>
            <a:off x="8988826" y="2530673"/>
            <a:ext cx="2235484" cy="707886"/>
          </a:xfrm>
          <a:prstGeom prst="rect">
            <a:avLst/>
          </a:prstGeom>
          <a:noFill/>
        </p:spPr>
        <p:txBody>
          <a:bodyPr wrap="none" rtlCol="0">
            <a:spAutoFit/>
          </a:bodyPr>
          <a:lstStyle/>
          <a:p>
            <a:pPr algn="ctr"/>
            <a:r>
              <a:rPr lang="en-US" sz="2000" b="1" dirty="0">
                <a:solidFill>
                  <a:schemeClr val="accent5"/>
                </a:solidFill>
                <a:latin typeface="Calibri" panose="020F0502020204030204" pitchFamily="34" charset="0"/>
                <a:cs typeface="Calibri" panose="020F0502020204030204" pitchFamily="34" charset="0"/>
              </a:rPr>
              <a:t>Optimal Ad-Hoc Fix</a:t>
            </a:r>
          </a:p>
          <a:p>
            <a:pPr algn="ctr"/>
            <a:r>
              <a:rPr lang="en-US" sz="2000" b="1" dirty="0">
                <a:solidFill>
                  <a:schemeClr val="accent5"/>
                </a:solidFill>
                <a:latin typeface="Calibri" panose="020F0502020204030204" pitchFamily="34" charset="0"/>
                <a:cs typeface="Calibri" panose="020F0502020204030204" pitchFamily="34" charset="0"/>
              </a:rPr>
              <a:t>(source above)</a:t>
            </a:r>
          </a:p>
        </p:txBody>
      </p:sp>
      <p:sp>
        <p:nvSpPr>
          <p:cNvPr id="23" name="TextBox 22">
            <a:extLst>
              <a:ext uri="{FF2B5EF4-FFF2-40B4-BE49-F238E27FC236}">
                <a16:creationId xmlns:a16="http://schemas.microsoft.com/office/drawing/2014/main" id="{51B39D9E-5064-44EA-A763-7B32BDE46B01}"/>
              </a:ext>
            </a:extLst>
          </p:cNvPr>
          <p:cNvSpPr txBox="1"/>
          <p:nvPr/>
        </p:nvSpPr>
        <p:spPr>
          <a:xfrm>
            <a:off x="2011440" y="6365424"/>
            <a:ext cx="7276287" cy="646331"/>
          </a:xfrm>
          <a:prstGeom prst="rect">
            <a:avLst/>
          </a:prstGeom>
          <a:noFill/>
        </p:spPr>
        <p:txBody>
          <a:bodyPr wrap="none" rtlCol="0">
            <a:spAutoFit/>
          </a:bodyPr>
          <a:lstStyle/>
          <a:p>
            <a:r>
              <a:rPr lang="en-US" dirty="0">
                <a:solidFill>
                  <a:schemeClr val="bg2"/>
                </a:solidFill>
                <a:latin typeface="Calibri" panose="020F0502020204030204" pitchFamily="34" charset="0"/>
                <a:cs typeface="Calibri" panose="020F0502020204030204" pitchFamily="34" charset="0"/>
              </a:rPr>
              <a:t>See also: </a:t>
            </a:r>
            <a:r>
              <a:rPr lang="en-US" dirty="0">
                <a:solidFill>
                  <a:schemeClr val="bg2"/>
                </a:solidFill>
                <a:latin typeface="Calibri" panose="020F0502020204030204" pitchFamily="34" charset="0"/>
                <a:cs typeface="Calibri" panose="020F0502020204030204" pitchFamily="34" charset="0"/>
                <a:hlinkClick r:id="rId9"/>
              </a:rPr>
              <a:t>https://grsecurity.net/teardown_of_a_failed_linux_lts_spectre_fix</a:t>
            </a:r>
            <a:endParaRPr lang="en-US" dirty="0">
              <a:solidFill>
                <a:schemeClr val="bg2"/>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028997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Newish</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a:xfrm>
            <a:off x="838200" y="1825625"/>
            <a:ext cx="11188700" cy="4848130"/>
          </a:xfrm>
        </p:spPr>
        <p:txBody>
          <a:bodyPr>
            <a:noAutofit/>
          </a:bodyPr>
          <a:lstStyle/>
          <a:p>
            <a:r>
              <a:rPr lang="en-US" sz="2000" dirty="0"/>
              <a:t>Plugins proved useful for more than just novel security features</a:t>
            </a:r>
          </a:p>
          <a:p>
            <a:pPr lvl="1"/>
            <a:r>
              <a:rPr lang="en-US" sz="2000" dirty="0">
                <a:hlinkClick r:id="rId3"/>
              </a:rPr>
              <a:t>SANCOV</a:t>
            </a:r>
            <a:endParaRPr lang="en-US" sz="2000" dirty="0"/>
          </a:p>
          <a:p>
            <a:pPr lvl="1"/>
            <a:r>
              <a:rPr lang="en-US" sz="2000" dirty="0">
                <a:hlinkClick r:id="rId4"/>
              </a:rPr>
              <a:t>INITIFY</a:t>
            </a:r>
            <a:endParaRPr lang="en-US" sz="2000" dirty="0"/>
          </a:p>
          <a:p>
            <a:pPr lvl="1"/>
            <a:r>
              <a:rPr lang="en-US" sz="2000" dirty="0"/>
              <a:t>Injecting inline assembly at source level in arbitrary locations</a:t>
            </a:r>
          </a:p>
          <a:p>
            <a:r>
              <a:rPr lang="en-US" sz="2000" dirty="0"/>
              <a:t>Provided “backports” of newer compiler features to all plugin-capable versions</a:t>
            </a:r>
          </a:p>
          <a:p>
            <a:pPr lvl="1"/>
            <a:r>
              <a:rPr lang="en-US" sz="2000" dirty="0"/>
              <a:t>Retpolines</a:t>
            </a:r>
          </a:p>
          <a:p>
            <a:pPr lvl="1"/>
            <a:r>
              <a:rPr lang="en-US" sz="2000" dirty="0">
                <a:hlinkClick r:id="rId5"/>
              </a:rPr>
              <a:t>KCOV_COMPARISONS</a:t>
            </a:r>
            <a:endParaRPr lang="en-US" sz="2000" dirty="0"/>
          </a:p>
          <a:p>
            <a:r>
              <a:rPr lang="en-US" sz="2000" dirty="0"/>
              <a:t>Fixed compiler bugs and bad user/dev experience cases</a:t>
            </a:r>
          </a:p>
          <a:p>
            <a:pPr lvl="1"/>
            <a:r>
              <a:rPr lang="en-US" sz="2000" dirty="0">
                <a:hlinkClick r:id="rId6"/>
              </a:rPr>
              <a:t>__optimize__(“no-stack-protector”)</a:t>
            </a:r>
            <a:endParaRPr lang="en-US" sz="2000" dirty="0"/>
          </a:p>
          <a:p>
            <a:pPr lvl="1"/>
            <a:r>
              <a:rPr lang="en-US" sz="2000" dirty="0"/>
              <a:t>GCC &gt;= 4.7 (2012) &amp;&amp; &lt; 8 (2018) bug resulting in uninitialized padding bytes for local vars </a:t>
            </a:r>
          </a:p>
        </p:txBody>
      </p:sp>
    </p:spTree>
    <p:extLst>
      <p:ext uri="{BB962C8B-B14F-4D97-AF65-F5344CB8AC3E}">
        <p14:creationId xmlns:p14="http://schemas.microsoft.com/office/powerpoint/2010/main" val="178580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Newish (Outside)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a:xfrm>
            <a:off x="838200" y="1825625"/>
            <a:ext cx="10515600" cy="4848130"/>
          </a:xfrm>
        </p:spPr>
        <p:txBody>
          <a:bodyPr>
            <a:normAutofit/>
          </a:bodyPr>
          <a:lstStyle/>
          <a:p>
            <a:r>
              <a:rPr lang="en-US" sz="2000" dirty="0"/>
              <a:t>Google’s sanitizers: </a:t>
            </a:r>
            <a:r>
              <a:rPr lang="en-US" sz="2000" dirty="0" err="1"/>
              <a:t>ASan</a:t>
            </a:r>
            <a:r>
              <a:rPr lang="en-US" sz="2000" dirty="0"/>
              <a:t>/</a:t>
            </a:r>
            <a:r>
              <a:rPr lang="en-US" sz="2000" dirty="0" err="1"/>
              <a:t>TSan</a:t>
            </a:r>
            <a:r>
              <a:rPr lang="en-US" sz="2000" dirty="0"/>
              <a:t>/</a:t>
            </a:r>
            <a:r>
              <a:rPr lang="en-US" sz="2000" dirty="0" err="1"/>
              <a:t>MSan</a:t>
            </a:r>
            <a:r>
              <a:rPr lang="en-US" sz="2000" dirty="0"/>
              <a:t>/</a:t>
            </a:r>
            <a:r>
              <a:rPr lang="en-US" sz="2000" dirty="0" err="1"/>
              <a:t>UBSan</a:t>
            </a:r>
            <a:endParaRPr lang="en-US" sz="2000" dirty="0"/>
          </a:p>
          <a:p>
            <a:pPr lvl="1"/>
            <a:r>
              <a:rPr lang="en-US" sz="2000" b="1" dirty="0"/>
              <a:t>Huge</a:t>
            </a:r>
            <a:r>
              <a:rPr lang="en-US" sz="2000" dirty="0"/>
              <a:t> boon for fuzzing</a:t>
            </a:r>
          </a:p>
          <a:p>
            <a:r>
              <a:rPr lang="en-US" sz="2000" dirty="0">
                <a:hlinkClick r:id="rId3"/>
              </a:rPr>
              <a:t>Clang CFI</a:t>
            </a:r>
            <a:endParaRPr lang="en-US" sz="2000" dirty="0"/>
          </a:p>
          <a:p>
            <a:pPr lvl="1"/>
            <a:r>
              <a:rPr lang="en-US" sz="2000" dirty="0"/>
              <a:t>Used in Android, on ARM64 in Linux kernel</a:t>
            </a:r>
          </a:p>
          <a:p>
            <a:r>
              <a:rPr lang="en-US" sz="2000" dirty="0">
                <a:hlinkClick r:id="rId4"/>
              </a:rPr>
              <a:t>AFL</a:t>
            </a:r>
            <a:r>
              <a:rPr lang="en-US" sz="2000" dirty="0"/>
              <a:t> LLVM Plugin</a:t>
            </a:r>
          </a:p>
          <a:p>
            <a:r>
              <a:rPr lang="en-US" sz="2000" dirty="0"/>
              <a:t>Upstream Linux getting their feet wet even</a:t>
            </a:r>
          </a:p>
          <a:p>
            <a:pPr lvl="1"/>
            <a:r>
              <a:rPr lang="en-US" sz="2000" dirty="0"/>
              <a:t>Plugin for ARM per-task SSP canary</a:t>
            </a:r>
          </a:p>
          <a:p>
            <a:pPr lvl="2"/>
            <a:r>
              <a:rPr lang="en-US" sz="2000" dirty="0"/>
              <a:t>Present since Linux 5.0</a:t>
            </a:r>
          </a:p>
          <a:p>
            <a:pPr lvl="2"/>
            <a:r>
              <a:rPr lang="en-US" sz="2000" dirty="0"/>
              <a:t>Vs global/shared/unchanged canary on SMP</a:t>
            </a:r>
          </a:p>
          <a:p>
            <a:pPr lvl="2"/>
            <a:r>
              <a:rPr lang="en-US" sz="2000" dirty="0"/>
              <a:t>Newer version that uses TLS register</a:t>
            </a:r>
          </a:p>
        </p:txBody>
      </p:sp>
    </p:spTree>
    <p:extLst>
      <p:ext uri="{BB962C8B-B14F-4D97-AF65-F5344CB8AC3E}">
        <p14:creationId xmlns:p14="http://schemas.microsoft.com/office/powerpoint/2010/main" val="395964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The New </a:t>
            </a:r>
            <a:r>
              <a:rPr lang="en-US" dirty="0" err="1"/>
              <a:t>New</a:t>
            </a:r>
            <a:endParaRPr lang="en-US" dirty="0"/>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a:bodyPr>
          <a:lstStyle/>
          <a:p>
            <a:r>
              <a:rPr lang="en-US" sz="1800" dirty="0"/>
              <a:t>Probabilistic backward-edge CFI checks (</a:t>
            </a:r>
            <a:r>
              <a:rPr lang="en-US" sz="1800" dirty="0">
                <a:hlinkClick r:id="rId3"/>
              </a:rPr>
              <a:t>PAX_RAP_XOR</a:t>
            </a:r>
            <a:r>
              <a:rPr lang="en-US" sz="1800" dirty="0"/>
              <a:t>) – April 2020</a:t>
            </a:r>
          </a:p>
          <a:p>
            <a:r>
              <a:rPr lang="en-US" sz="1800" dirty="0"/>
              <a:t>Defense against Speculative Blind ROP (</a:t>
            </a:r>
            <a:r>
              <a:rPr lang="en-US" sz="1800" dirty="0">
                <a:hlinkClick r:id="rId4"/>
              </a:rPr>
              <a:t>BlindSide</a:t>
            </a:r>
            <a:r>
              <a:rPr lang="en-US" sz="1800" dirty="0"/>
              <a:t>)</a:t>
            </a:r>
          </a:p>
          <a:p>
            <a:pPr lvl="1"/>
            <a:r>
              <a:rPr lang="en-US" sz="1800" dirty="0"/>
              <a:t>BlindSide paper – Sept 2020</a:t>
            </a:r>
          </a:p>
          <a:p>
            <a:pPr lvl="1"/>
            <a:r>
              <a:rPr lang="en-US" sz="1800" dirty="0"/>
              <a:t>PAX_RAP_CALL_NOSPEC – Dec 2020</a:t>
            </a:r>
          </a:p>
          <a:p>
            <a:r>
              <a:rPr lang="en-US" sz="1800" dirty="0"/>
              <a:t>“Private” kernel stacks – February 2022</a:t>
            </a:r>
          </a:p>
          <a:p>
            <a:pPr lvl="1"/>
            <a:r>
              <a:rPr lang="en-US" sz="1800" dirty="0"/>
              <a:t>Addresses attack that caused </a:t>
            </a:r>
            <a:r>
              <a:rPr lang="en-US" sz="1800" dirty="0">
                <a:hlinkClick r:id="rId5"/>
              </a:rPr>
              <a:t>RFG</a:t>
            </a:r>
            <a:r>
              <a:rPr lang="en-US" sz="1800" dirty="0"/>
              <a:t> to be </a:t>
            </a:r>
            <a:r>
              <a:rPr lang="en-US" sz="1800" dirty="0">
                <a:hlinkClick r:id="rId6"/>
              </a:rPr>
              <a:t>shelved</a:t>
            </a:r>
            <a:r>
              <a:rPr lang="en-US" sz="1800" dirty="0"/>
              <a:t>, without requiring </a:t>
            </a:r>
            <a:r>
              <a:rPr lang="en-US" sz="1800" dirty="0">
                <a:hlinkClick r:id="rId7"/>
              </a:rPr>
              <a:t>CET</a:t>
            </a:r>
            <a:r>
              <a:rPr lang="en-US" sz="1800" dirty="0"/>
              <a:t>/HW shadow stacks</a:t>
            </a:r>
          </a:p>
          <a:p>
            <a:pPr lvl="1"/>
            <a:r>
              <a:rPr lang="en-US" sz="1800" dirty="0"/>
              <a:t>All-but-current process stacks not mapped</a:t>
            </a:r>
          </a:p>
          <a:p>
            <a:pPr lvl="1"/>
            <a:r>
              <a:rPr lang="en-US" sz="1800" dirty="0"/>
              <a:t>IRQ handlers cannot view other CPU IRQ stacks</a:t>
            </a:r>
          </a:p>
          <a:p>
            <a:pPr lvl="1"/>
            <a:r>
              <a:rPr lang="en-US" sz="1800" dirty="0"/>
              <a:t>__</a:t>
            </a:r>
            <a:r>
              <a:rPr lang="en-US" sz="1800" dirty="0" err="1"/>
              <a:t>nolocal</a:t>
            </a:r>
            <a:r>
              <a:rPr lang="en-US" sz="1800" dirty="0"/>
              <a:t> attribute for on-stack vars intended to be accessed by remote tasks</a:t>
            </a:r>
          </a:p>
          <a:p>
            <a:pPr lvl="1"/>
            <a:r>
              <a:rPr lang="en-US" sz="1800" dirty="0"/>
              <a:t>__</a:t>
            </a:r>
            <a:r>
              <a:rPr lang="en-US" sz="1800" dirty="0" err="1"/>
              <a:t>nolocal_arg</a:t>
            </a:r>
            <a:r>
              <a:rPr lang="en-US" sz="1800" dirty="0"/>
              <a:t>() attribute for functions to document/convert local vars used by callers</a:t>
            </a:r>
          </a:p>
          <a:p>
            <a:endParaRPr lang="en-US" dirty="0"/>
          </a:p>
        </p:txBody>
      </p:sp>
    </p:spTree>
    <p:extLst>
      <p:ext uri="{BB962C8B-B14F-4D97-AF65-F5344CB8AC3E}">
        <p14:creationId xmlns:p14="http://schemas.microsoft.com/office/powerpoint/2010/main" val="403649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0E47-EBC0-42F2-94B5-32B0D28D662C}"/>
              </a:ext>
            </a:extLst>
          </p:cNvPr>
          <p:cNvSpPr>
            <a:spLocks noGrp="1"/>
          </p:cNvSpPr>
          <p:nvPr>
            <p:ph type="title"/>
          </p:nvPr>
        </p:nvSpPr>
        <p:spPr/>
        <p:txBody>
          <a:bodyPr>
            <a:normAutofit fontScale="90000"/>
          </a:bodyPr>
          <a:lstStyle/>
          <a:p>
            <a:r>
              <a:rPr lang="en-US" dirty="0"/>
              <a:t>PAX_PRIVATE_KSTACKS Example (without)</a:t>
            </a:r>
          </a:p>
        </p:txBody>
      </p:sp>
      <p:sp>
        <p:nvSpPr>
          <p:cNvPr id="4" name="Rectangle 3">
            <a:extLst>
              <a:ext uri="{FF2B5EF4-FFF2-40B4-BE49-F238E27FC236}">
                <a16:creationId xmlns:a16="http://schemas.microsoft.com/office/drawing/2014/main" id="{E4CD3345-6952-4F67-AAEC-2DBFB7454AAA}"/>
              </a:ext>
            </a:extLst>
          </p:cNvPr>
          <p:cNvSpPr/>
          <p:nvPr/>
        </p:nvSpPr>
        <p:spPr>
          <a:xfrm>
            <a:off x="838200" y="2330510"/>
            <a:ext cx="4229100" cy="3955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7C9C16-7406-498F-8435-F2090F34D90A}"/>
              </a:ext>
            </a:extLst>
          </p:cNvPr>
          <p:cNvSpPr txBox="1"/>
          <p:nvPr/>
        </p:nvSpPr>
        <p:spPr>
          <a:xfrm>
            <a:off x="2600730" y="1930400"/>
            <a:ext cx="704039" cy="400110"/>
          </a:xfrm>
          <a:prstGeom prst="rect">
            <a:avLst/>
          </a:prstGeom>
          <a:noFill/>
        </p:spPr>
        <p:txBody>
          <a:bodyPr wrap="none" rtlCol="0">
            <a:spAutoFit/>
          </a:bodyPr>
          <a:lstStyle/>
          <a:p>
            <a:r>
              <a:rPr lang="en-US" sz="2000" dirty="0">
                <a:latin typeface="Lato" panose="020F0502020204030203" pitchFamily="34" charset="0"/>
                <a:cs typeface="Lato" panose="020F0502020204030203" pitchFamily="34" charset="0"/>
              </a:rPr>
              <a:t>Task</a:t>
            </a:r>
          </a:p>
        </p:txBody>
      </p:sp>
      <p:sp>
        <p:nvSpPr>
          <p:cNvPr id="6" name="TextBox 5">
            <a:extLst>
              <a:ext uri="{FF2B5EF4-FFF2-40B4-BE49-F238E27FC236}">
                <a16:creationId xmlns:a16="http://schemas.microsoft.com/office/drawing/2014/main" id="{CD147E09-142F-4C9C-8900-64CCC58CCBA2}"/>
              </a:ext>
            </a:extLst>
          </p:cNvPr>
          <p:cNvSpPr txBox="1"/>
          <p:nvPr/>
        </p:nvSpPr>
        <p:spPr>
          <a:xfrm>
            <a:off x="8215572" y="1930400"/>
            <a:ext cx="2138727" cy="400110"/>
          </a:xfrm>
          <a:prstGeom prst="rect">
            <a:avLst/>
          </a:prstGeom>
          <a:noFill/>
        </p:spPr>
        <p:txBody>
          <a:bodyPr wrap="none" rtlCol="0">
            <a:spAutoFit/>
          </a:bodyPr>
          <a:lstStyle/>
          <a:p>
            <a:r>
              <a:rPr lang="en-US" sz="2000" dirty="0" err="1">
                <a:latin typeface="Lato" panose="020F0502020204030203" pitchFamily="34" charset="0"/>
                <a:cs typeface="Lato" panose="020F0502020204030203" pitchFamily="34" charset="0"/>
              </a:rPr>
              <a:t>Workthread</a:t>
            </a:r>
            <a:r>
              <a:rPr lang="en-US" sz="2000" dirty="0">
                <a:latin typeface="Lato" panose="020F0502020204030203" pitchFamily="34" charset="0"/>
                <a:cs typeface="Lato" panose="020F0502020204030203" pitchFamily="34" charset="0"/>
              </a:rPr>
              <a:t> Task</a:t>
            </a:r>
          </a:p>
        </p:txBody>
      </p:sp>
      <p:sp>
        <p:nvSpPr>
          <p:cNvPr id="7" name="Rectangle 6">
            <a:extLst>
              <a:ext uri="{FF2B5EF4-FFF2-40B4-BE49-F238E27FC236}">
                <a16:creationId xmlns:a16="http://schemas.microsoft.com/office/drawing/2014/main" id="{BD3C59A7-54A8-440D-8B99-FFB69BF94EA3}"/>
              </a:ext>
            </a:extLst>
          </p:cNvPr>
          <p:cNvSpPr/>
          <p:nvPr/>
        </p:nvSpPr>
        <p:spPr>
          <a:xfrm>
            <a:off x="7124700" y="2330510"/>
            <a:ext cx="4229100" cy="39559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85D24A6C-0241-4C26-97BE-20A1645EC37C}"/>
              </a:ext>
            </a:extLst>
          </p:cNvPr>
          <p:cNvSpPr txBox="1"/>
          <p:nvPr/>
        </p:nvSpPr>
        <p:spPr>
          <a:xfrm>
            <a:off x="3187992" y="6340671"/>
            <a:ext cx="5633273" cy="400110"/>
          </a:xfrm>
          <a:prstGeom prst="rect">
            <a:avLst/>
          </a:prstGeom>
          <a:noFill/>
        </p:spPr>
        <p:txBody>
          <a:bodyPr wrap="none" rtlCol="0">
            <a:spAutoFit/>
          </a:bodyPr>
          <a:lstStyle/>
          <a:p>
            <a:r>
              <a:rPr lang="en-US" sz="2000" dirty="0" err="1">
                <a:latin typeface="Lato" panose="020F0502020204030203" pitchFamily="34" charset="0"/>
                <a:cs typeface="Lato" panose="020F0502020204030203" pitchFamily="34" charset="0"/>
              </a:rPr>
              <a:t>crypto_shash_digest</a:t>
            </a:r>
            <a:r>
              <a:rPr lang="en-US" sz="2000" dirty="0">
                <a:latin typeface="Lato" panose="020F0502020204030203" pitchFamily="34" charset="0"/>
                <a:cs typeface="Lato" panose="020F0502020204030203" pitchFamily="34" charset="0"/>
              </a:rPr>
              <a:t>(desc, </a:t>
            </a:r>
            <a:r>
              <a:rPr lang="en-US" sz="2000" dirty="0" err="1">
                <a:latin typeface="Lato" panose="020F0502020204030203" pitchFamily="34" charset="0"/>
                <a:cs typeface="Lato" panose="020F0502020204030203" pitchFamily="34" charset="0"/>
              </a:rPr>
              <a:t>in_data</a:t>
            </a:r>
            <a:r>
              <a:rPr lang="en-US" sz="2000" dirty="0">
                <a:latin typeface="Lato" panose="020F0502020204030203" pitchFamily="34" charset="0"/>
                <a:cs typeface="Lato" panose="020F0502020204030203" pitchFamily="34" charset="0"/>
              </a:rPr>
              <a:t>, </a:t>
            </a:r>
            <a:r>
              <a:rPr lang="en-US" sz="2000" dirty="0" err="1">
                <a:latin typeface="Lato" panose="020F0502020204030203" pitchFamily="34" charset="0"/>
                <a:cs typeface="Lato" panose="020F0502020204030203" pitchFamily="34" charset="0"/>
              </a:rPr>
              <a:t>len</a:t>
            </a:r>
            <a:r>
              <a:rPr lang="en-US" sz="2000" dirty="0">
                <a:latin typeface="Lato" panose="020F0502020204030203" pitchFamily="34" charset="0"/>
                <a:cs typeface="Lato" panose="020F0502020204030203" pitchFamily="34" charset="0"/>
              </a:rPr>
              <a:t>, &amp;</a:t>
            </a:r>
            <a:r>
              <a:rPr lang="en-US" sz="2000" dirty="0" err="1">
                <a:latin typeface="Lato" panose="020F0502020204030203" pitchFamily="34" charset="0"/>
                <a:cs typeface="Lato" panose="020F0502020204030203" pitchFamily="34" charset="0"/>
              </a:rPr>
              <a:t>outbuf</a:t>
            </a:r>
            <a:r>
              <a:rPr lang="en-US" sz="2000" dirty="0">
                <a:latin typeface="Lato" panose="020F0502020204030203" pitchFamily="34" charset="0"/>
                <a:cs typeface="Lato" panose="020F0502020204030203" pitchFamily="34" charset="0"/>
              </a:rPr>
              <a:t>);</a:t>
            </a:r>
          </a:p>
        </p:txBody>
      </p:sp>
      <p:sp>
        <p:nvSpPr>
          <p:cNvPr id="10" name="Rectangle 9">
            <a:extLst>
              <a:ext uri="{FF2B5EF4-FFF2-40B4-BE49-F238E27FC236}">
                <a16:creationId xmlns:a16="http://schemas.microsoft.com/office/drawing/2014/main" id="{68757B8F-B204-46BD-8E26-555A1F31891D}"/>
              </a:ext>
            </a:extLst>
          </p:cNvPr>
          <p:cNvSpPr/>
          <p:nvPr/>
        </p:nvSpPr>
        <p:spPr>
          <a:xfrm>
            <a:off x="3304769" y="2606704"/>
            <a:ext cx="1572030" cy="34003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dirty="0"/>
              <a:t>Process Stack</a:t>
            </a:r>
          </a:p>
        </p:txBody>
      </p:sp>
      <p:sp>
        <p:nvSpPr>
          <p:cNvPr id="11" name="Rectangle 10">
            <a:extLst>
              <a:ext uri="{FF2B5EF4-FFF2-40B4-BE49-F238E27FC236}">
                <a16:creationId xmlns:a16="http://schemas.microsoft.com/office/drawing/2014/main" id="{5B721AF6-FDB2-480F-BB4E-A39D6F6B390B}"/>
              </a:ext>
            </a:extLst>
          </p:cNvPr>
          <p:cNvSpPr/>
          <p:nvPr/>
        </p:nvSpPr>
        <p:spPr>
          <a:xfrm>
            <a:off x="7343368" y="2605101"/>
            <a:ext cx="1572030"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dirty="0"/>
              <a:t>Task Struct</a:t>
            </a:r>
          </a:p>
        </p:txBody>
      </p:sp>
      <p:sp>
        <p:nvSpPr>
          <p:cNvPr id="12" name="Rectangle 11">
            <a:extLst>
              <a:ext uri="{FF2B5EF4-FFF2-40B4-BE49-F238E27FC236}">
                <a16:creationId xmlns:a16="http://schemas.microsoft.com/office/drawing/2014/main" id="{51293247-5CF3-4D6B-8CA3-1D42E83FECA9}"/>
              </a:ext>
            </a:extLst>
          </p:cNvPr>
          <p:cNvSpPr/>
          <p:nvPr/>
        </p:nvSpPr>
        <p:spPr>
          <a:xfrm>
            <a:off x="9476912" y="2656022"/>
            <a:ext cx="1572030" cy="34003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dirty="0"/>
              <a:t>Process Stack</a:t>
            </a:r>
          </a:p>
        </p:txBody>
      </p:sp>
      <p:sp>
        <p:nvSpPr>
          <p:cNvPr id="13" name="Rectangle 12">
            <a:extLst>
              <a:ext uri="{FF2B5EF4-FFF2-40B4-BE49-F238E27FC236}">
                <a16:creationId xmlns:a16="http://schemas.microsoft.com/office/drawing/2014/main" id="{140CDFD6-7B42-4888-8BE7-C6940B6FAED0}"/>
              </a:ext>
            </a:extLst>
          </p:cNvPr>
          <p:cNvSpPr/>
          <p:nvPr/>
        </p:nvSpPr>
        <p:spPr>
          <a:xfrm>
            <a:off x="9476912" y="4991100"/>
            <a:ext cx="157203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retaddr2</a:t>
            </a:r>
          </a:p>
        </p:txBody>
      </p:sp>
      <p:sp>
        <p:nvSpPr>
          <p:cNvPr id="14" name="Rectangle 13">
            <a:extLst>
              <a:ext uri="{FF2B5EF4-FFF2-40B4-BE49-F238E27FC236}">
                <a16:creationId xmlns:a16="http://schemas.microsoft.com/office/drawing/2014/main" id="{70416863-748D-4501-A3AB-46DDCB7E1B24}"/>
              </a:ext>
            </a:extLst>
          </p:cNvPr>
          <p:cNvSpPr/>
          <p:nvPr/>
        </p:nvSpPr>
        <p:spPr>
          <a:xfrm>
            <a:off x="9490939" y="3588611"/>
            <a:ext cx="157203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retaddr1</a:t>
            </a:r>
          </a:p>
        </p:txBody>
      </p:sp>
      <p:sp>
        <p:nvSpPr>
          <p:cNvPr id="15" name="Rectangle 14">
            <a:extLst>
              <a:ext uri="{FF2B5EF4-FFF2-40B4-BE49-F238E27FC236}">
                <a16:creationId xmlns:a16="http://schemas.microsoft.com/office/drawing/2014/main" id="{A1EF56D4-1B8B-4E26-91F2-42100704D8BA}"/>
              </a:ext>
            </a:extLst>
          </p:cNvPr>
          <p:cNvSpPr/>
          <p:nvPr/>
        </p:nvSpPr>
        <p:spPr>
          <a:xfrm>
            <a:off x="1126377" y="2598812"/>
            <a:ext cx="1572030"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dirty="0"/>
              <a:t>Task Struct</a:t>
            </a:r>
          </a:p>
        </p:txBody>
      </p:sp>
      <p:sp>
        <p:nvSpPr>
          <p:cNvPr id="16" name="Rectangle 15">
            <a:extLst>
              <a:ext uri="{FF2B5EF4-FFF2-40B4-BE49-F238E27FC236}">
                <a16:creationId xmlns:a16="http://schemas.microsoft.com/office/drawing/2014/main" id="{16CE653C-891A-4E5E-8FC8-06A2BADB288C}"/>
              </a:ext>
            </a:extLst>
          </p:cNvPr>
          <p:cNvSpPr/>
          <p:nvPr/>
        </p:nvSpPr>
        <p:spPr>
          <a:xfrm>
            <a:off x="3304767" y="3588611"/>
            <a:ext cx="1572030" cy="34290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retaddr1</a:t>
            </a:r>
          </a:p>
        </p:txBody>
      </p:sp>
      <p:sp>
        <p:nvSpPr>
          <p:cNvPr id="17" name="Rectangle 16">
            <a:extLst>
              <a:ext uri="{FF2B5EF4-FFF2-40B4-BE49-F238E27FC236}">
                <a16:creationId xmlns:a16="http://schemas.microsoft.com/office/drawing/2014/main" id="{CA70C267-92CD-40FD-AFCD-4CFE58F3B5DC}"/>
              </a:ext>
            </a:extLst>
          </p:cNvPr>
          <p:cNvSpPr/>
          <p:nvPr/>
        </p:nvSpPr>
        <p:spPr>
          <a:xfrm>
            <a:off x="3304767" y="4991100"/>
            <a:ext cx="1572030" cy="78740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 </a:t>
            </a:r>
            <a:r>
              <a:rPr lang="en-US" dirty="0" err="1"/>
              <a:t>outbuf</a:t>
            </a:r>
            <a:r>
              <a:rPr lang="en-US" dirty="0"/>
              <a:t>[32];</a:t>
            </a:r>
          </a:p>
        </p:txBody>
      </p:sp>
      <p:sp>
        <p:nvSpPr>
          <p:cNvPr id="18" name="Arrow: Right 17">
            <a:extLst>
              <a:ext uri="{FF2B5EF4-FFF2-40B4-BE49-F238E27FC236}">
                <a16:creationId xmlns:a16="http://schemas.microsoft.com/office/drawing/2014/main" id="{9986048A-6F36-4600-8F47-5B3B8AAA5B00}"/>
              </a:ext>
            </a:extLst>
          </p:cNvPr>
          <p:cNvSpPr/>
          <p:nvPr/>
        </p:nvSpPr>
        <p:spPr>
          <a:xfrm>
            <a:off x="838201" y="6311899"/>
            <a:ext cx="2235200" cy="526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calls</a:t>
            </a:r>
          </a:p>
        </p:txBody>
      </p:sp>
      <p:sp>
        <p:nvSpPr>
          <p:cNvPr id="19" name="Arrow: Right 18">
            <a:extLst>
              <a:ext uri="{FF2B5EF4-FFF2-40B4-BE49-F238E27FC236}">
                <a16:creationId xmlns:a16="http://schemas.microsoft.com/office/drawing/2014/main" id="{40CA3045-C278-43BC-A98B-064106B4A633}"/>
              </a:ext>
            </a:extLst>
          </p:cNvPr>
          <p:cNvSpPr/>
          <p:nvPr/>
        </p:nvSpPr>
        <p:spPr>
          <a:xfrm flipH="1">
            <a:off x="8821265" y="6311898"/>
            <a:ext cx="2535247" cy="526189"/>
          </a:xfrm>
          <a:prstGeom prst="right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Writes to </a:t>
            </a:r>
            <a:r>
              <a:rPr lang="en-US" dirty="0" err="1"/>
              <a:t>outbuf</a:t>
            </a:r>
            <a:endParaRPr lang="en-US" dirty="0"/>
          </a:p>
        </p:txBody>
      </p:sp>
      <p:cxnSp>
        <p:nvCxnSpPr>
          <p:cNvPr id="21" name="Straight Arrow Connector 20">
            <a:extLst>
              <a:ext uri="{FF2B5EF4-FFF2-40B4-BE49-F238E27FC236}">
                <a16:creationId xmlns:a16="http://schemas.microsoft.com/office/drawing/2014/main" id="{090B17E2-EAD4-402A-BF81-3AB5CE1A1391}"/>
              </a:ext>
            </a:extLst>
          </p:cNvPr>
          <p:cNvCxnSpPr/>
          <p:nvPr/>
        </p:nvCxnSpPr>
        <p:spPr>
          <a:xfrm flipH="1">
            <a:off x="5081327" y="3759200"/>
            <a:ext cx="2029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D009FBF-A829-441F-A8A7-E8F43C274520}"/>
              </a:ext>
            </a:extLst>
          </p:cNvPr>
          <p:cNvSpPr txBox="1"/>
          <p:nvPr/>
        </p:nvSpPr>
        <p:spPr>
          <a:xfrm>
            <a:off x="5078733" y="3365310"/>
            <a:ext cx="2034531" cy="338554"/>
          </a:xfrm>
          <a:prstGeom prst="rect">
            <a:avLst/>
          </a:prstGeom>
          <a:noFill/>
        </p:spPr>
        <p:txBody>
          <a:bodyPr wrap="none" rtlCol="0">
            <a:spAutoFit/>
          </a:bodyPr>
          <a:lstStyle/>
          <a:p>
            <a:r>
              <a:rPr lang="en-US" sz="1600" dirty="0">
                <a:latin typeface="Lato" panose="020F0502020204030203" pitchFamily="34" charset="0"/>
                <a:cs typeface="Lato" panose="020F0502020204030203" pitchFamily="34" charset="0"/>
              </a:rPr>
              <a:t>Can corrupt </a:t>
            </a:r>
            <a:r>
              <a:rPr lang="en-US" sz="1600" dirty="0" err="1">
                <a:latin typeface="Lato" panose="020F0502020204030203" pitchFamily="34" charset="0"/>
                <a:cs typeface="Lato" panose="020F0502020204030203" pitchFamily="34" charset="0"/>
              </a:rPr>
              <a:t>retaddr</a:t>
            </a:r>
            <a:r>
              <a:rPr lang="en-US" sz="1600" dirty="0">
                <a:latin typeface="Lato" panose="020F0502020204030203" pitchFamily="34" charset="0"/>
                <a:cs typeface="Lato" panose="020F0502020204030203" pitchFamily="34" charset="0"/>
              </a:rPr>
              <a:t>!</a:t>
            </a:r>
          </a:p>
        </p:txBody>
      </p:sp>
      <p:cxnSp>
        <p:nvCxnSpPr>
          <p:cNvPr id="23" name="Straight Arrow Connector 22">
            <a:extLst>
              <a:ext uri="{FF2B5EF4-FFF2-40B4-BE49-F238E27FC236}">
                <a16:creationId xmlns:a16="http://schemas.microsoft.com/office/drawing/2014/main" id="{739529E6-EB18-4990-9B54-6191C2A93BAF}"/>
              </a:ext>
            </a:extLst>
          </p:cNvPr>
          <p:cNvCxnSpPr/>
          <p:nvPr/>
        </p:nvCxnSpPr>
        <p:spPr>
          <a:xfrm flipH="1">
            <a:off x="5095354" y="5524500"/>
            <a:ext cx="2029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2CC6A33-6C9B-41B3-97EB-9D5ED226EF4D}"/>
              </a:ext>
            </a:extLst>
          </p:cNvPr>
          <p:cNvSpPr txBox="1"/>
          <p:nvPr/>
        </p:nvSpPr>
        <p:spPr>
          <a:xfrm>
            <a:off x="5194477" y="4939725"/>
            <a:ext cx="2034532" cy="584775"/>
          </a:xfrm>
          <a:prstGeom prst="rect">
            <a:avLst/>
          </a:prstGeom>
          <a:noFill/>
        </p:spPr>
        <p:txBody>
          <a:bodyPr wrap="square" rtlCol="0">
            <a:spAutoFit/>
          </a:bodyPr>
          <a:lstStyle/>
          <a:p>
            <a:r>
              <a:rPr lang="en-US" sz="1600" dirty="0">
                <a:latin typeface="Lato" panose="020F0502020204030203" pitchFamily="34" charset="0"/>
                <a:cs typeface="Lato" panose="020F0502020204030203" pitchFamily="34" charset="0"/>
              </a:rPr>
              <a:t>But needs to write to </a:t>
            </a:r>
            <a:r>
              <a:rPr lang="en-US" sz="1600" dirty="0" err="1">
                <a:latin typeface="Lato" panose="020F0502020204030203" pitchFamily="34" charset="0"/>
                <a:cs typeface="Lato" panose="020F0502020204030203" pitchFamily="34" charset="0"/>
              </a:rPr>
              <a:t>outbuf</a:t>
            </a:r>
            <a:r>
              <a:rPr lang="en-US" sz="1600" dirty="0">
                <a:latin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303226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0E47-EBC0-42F2-94B5-32B0D28D662C}"/>
              </a:ext>
            </a:extLst>
          </p:cNvPr>
          <p:cNvSpPr>
            <a:spLocks noGrp="1"/>
          </p:cNvSpPr>
          <p:nvPr>
            <p:ph type="title"/>
          </p:nvPr>
        </p:nvSpPr>
        <p:spPr/>
        <p:txBody>
          <a:bodyPr>
            <a:normAutofit fontScale="90000"/>
          </a:bodyPr>
          <a:lstStyle/>
          <a:p>
            <a:r>
              <a:rPr lang="en-US" dirty="0"/>
              <a:t>PAX_PRIVATE_KSTACKS Example (with)</a:t>
            </a:r>
          </a:p>
        </p:txBody>
      </p:sp>
      <p:sp>
        <p:nvSpPr>
          <p:cNvPr id="4" name="Rectangle 3">
            <a:extLst>
              <a:ext uri="{FF2B5EF4-FFF2-40B4-BE49-F238E27FC236}">
                <a16:creationId xmlns:a16="http://schemas.microsoft.com/office/drawing/2014/main" id="{E4CD3345-6952-4F67-AAEC-2DBFB7454AAA}"/>
              </a:ext>
            </a:extLst>
          </p:cNvPr>
          <p:cNvSpPr/>
          <p:nvPr/>
        </p:nvSpPr>
        <p:spPr>
          <a:xfrm>
            <a:off x="838200" y="2330510"/>
            <a:ext cx="4229100" cy="3955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7C9C16-7406-498F-8435-F2090F34D90A}"/>
              </a:ext>
            </a:extLst>
          </p:cNvPr>
          <p:cNvSpPr txBox="1"/>
          <p:nvPr/>
        </p:nvSpPr>
        <p:spPr>
          <a:xfrm>
            <a:off x="2600730" y="1930400"/>
            <a:ext cx="704039" cy="400110"/>
          </a:xfrm>
          <a:prstGeom prst="rect">
            <a:avLst/>
          </a:prstGeom>
          <a:noFill/>
        </p:spPr>
        <p:txBody>
          <a:bodyPr wrap="none" rtlCol="0">
            <a:spAutoFit/>
          </a:bodyPr>
          <a:lstStyle/>
          <a:p>
            <a:r>
              <a:rPr lang="en-US" sz="2000" dirty="0">
                <a:latin typeface="Lato" panose="020F0502020204030203" pitchFamily="34" charset="0"/>
                <a:cs typeface="Lato" panose="020F0502020204030203" pitchFamily="34" charset="0"/>
              </a:rPr>
              <a:t>Task</a:t>
            </a:r>
          </a:p>
        </p:txBody>
      </p:sp>
      <p:sp>
        <p:nvSpPr>
          <p:cNvPr id="6" name="TextBox 5">
            <a:extLst>
              <a:ext uri="{FF2B5EF4-FFF2-40B4-BE49-F238E27FC236}">
                <a16:creationId xmlns:a16="http://schemas.microsoft.com/office/drawing/2014/main" id="{CD147E09-142F-4C9C-8900-64CCC58CCBA2}"/>
              </a:ext>
            </a:extLst>
          </p:cNvPr>
          <p:cNvSpPr txBox="1"/>
          <p:nvPr/>
        </p:nvSpPr>
        <p:spPr>
          <a:xfrm>
            <a:off x="8215572" y="1930400"/>
            <a:ext cx="2138727" cy="400110"/>
          </a:xfrm>
          <a:prstGeom prst="rect">
            <a:avLst/>
          </a:prstGeom>
          <a:noFill/>
        </p:spPr>
        <p:txBody>
          <a:bodyPr wrap="none" rtlCol="0">
            <a:spAutoFit/>
          </a:bodyPr>
          <a:lstStyle/>
          <a:p>
            <a:r>
              <a:rPr lang="en-US" sz="2000" dirty="0" err="1">
                <a:latin typeface="Lato" panose="020F0502020204030203" pitchFamily="34" charset="0"/>
                <a:cs typeface="Lato" panose="020F0502020204030203" pitchFamily="34" charset="0"/>
              </a:rPr>
              <a:t>Workthread</a:t>
            </a:r>
            <a:r>
              <a:rPr lang="en-US" sz="2000" dirty="0">
                <a:latin typeface="Lato" panose="020F0502020204030203" pitchFamily="34" charset="0"/>
                <a:cs typeface="Lato" panose="020F0502020204030203" pitchFamily="34" charset="0"/>
              </a:rPr>
              <a:t> Task</a:t>
            </a:r>
          </a:p>
        </p:txBody>
      </p:sp>
      <p:sp>
        <p:nvSpPr>
          <p:cNvPr id="7" name="Rectangle 6">
            <a:extLst>
              <a:ext uri="{FF2B5EF4-FFF2-40B4-BE49-F238E27FC236}">
                <a16:creationId xmlns:a16="http://schemas.microsoft.com/office/drawing/2014/main" id="{BD3C59A7-54A8-440D-8B99-FFB69BF94EA3}"/>
              </a:ext>
            </a:extLst>
          </p:cNvPr>
          <p:cNvSpPr/>
          <p:nvPr/>
        </p:nvSpPr>
        <p:spPr>
          <a:xfrm>
            <a:off x="7124700" y="2330510"/>
            <a:ext cx="4229100" cy="39559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0" name="Rectangle 9">
            <a:extLst>
              <a:ext uri="{FF2B5EF4-FFF2-40B4-BE49-F238E27FC236}">
                <a16:creationId xmlns:a16="http://schemas.microsoft.com/office/drawing/2014/main" id="{68757B8F-B204-46BD-8E26-555A1F31891D}"/>
              </a:ext>
            </a:extLst>
          </p:cNvPr>
          <p:cNvSpPr/>
          <p:nvPr/>
        </p:nvSpPr>
        <p:spPr>
          <a:xfrm>
            <a:off x="3304769" y="2606704"/>
            <a:ext cx="1572030" cy="3400395"/>
          </a:xfrm>
          <a:prstGeom prst="rect">
            <a:avLst/>
          </a:prstGeom>
          <a:solidFill>
            <a:schemeClr val="accent3">
              <a:alpha val="70000"/>
            </a:schemeClr>
          </a:solidFill>
          <a:ln>
            <a:solidFill>
              <a:schemeClr val="accent3">
                <a:shade val="50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dirty="0"/>
              <a:t>Unmapped Process Stack</a:t>
            </a:r>
          </a:p>
        </p:txBody>
      </p:sp>
      <p:sp>
        <p:nvSpPr>
          <p:cNvPr id="11" name="Rectangle 10">
            <a:extLst>
              <a:ext uri="{FF2B5EF4-FFF2-40B4-BE49-F238E27FC236}">
                <a16:creationId xmlns:a16="http://schemas.microsoft.com/office/drawing/2014/main" id="{5B721AF6-FDB2-480F-BB4E-A39D6F6B390B}"/>
              </a:ext>
            </a:extLst>
          </p:cNvPr>
          <p:cNvSpPr/>
          <p:nvPr/>
        </p:nvSpPr>
        <p:spPr>
          <a:xfrm>
            <a:off x="7343368" y="2605101"/>
            <a:ext cx="1572030"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dirty="0"/>
              <a:t>Task Struct</a:t>
            </a:r>
          </a:p>
        </p:txBody>
      </p:sp>
      <p:sp>
        <p:nvSpPr>
          <p:cNvPr id="12" name="Rectangle 11">
            <a:extLst>
              <a:ext uri="{FF2B5EF4-FFF2-40B4-BE49-F238E27FC236}">
                <a16:creationId xmlns:a16="http://schemas.microsoft.com/office/drawing/2014/main" id="{51293247-5CF3-4D6B-8CA3-1D42E83FECA9}"/>
              </a:ext>
            </a:extLst>
          </p:cNvPr>
          <p:cNvSpPr/>
          <p:nvPr/>
        </p:nvSpPr>
        <p:spPr>
          <a:xfrm>
            <a:off x="9476912" y="2656022"/>
            <a:ext cx="1572030" cy="34003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dirty="0"/>
              <a:t>Process Stack</a:t>
            </a:r>
          </a:p>
        </p:txBody>
      </p:sp>
      <p:sp>
        <p:nvSpPr>
          <p:cNvPr id="13" name="Rectangle 12">
            <a:extLst>
              <a:ext uri="{FF2B5EF4-FFF2-40B4-BE49-F238E27FC236}">
                <a16:creationId xmlns:a16="http://schemas.microsoft.com/office/drawing/2014/main" id="{140CDFD6-7B42-4888-8BE7-C6940B6FAED0}"/>
              </a:ext>
            </a:extLst>
          </p:cNvPr>
          <p:cNvSpPr/>
          <p:nvPr/>
        </p:nvSpPr>
        <p:spPr>
          <a:xfrm>
            <a:off x="9476912" y="4991100"/>
            <a:ext cx="157203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retaddr2</a:t>
            </a:r>
          </a:p>
        </p:txBody>
      </p:sp>
      <p:sp>
        <p:nvSpPr>
          <p:cNvPr id="14" name="Rectangle 13">
            <a:extLst>
              <a:ext uri="{FF2B5EF4-FFF2-40B4-BE49-F238E27FC236}">
                <a16:creationId xmlns:a16="http://schemas.microsoft.com/office/drawing/2014/main" id="{70416863-748D-4501-A3AB-46DDCB7E1B24}"/>
              </a:ext>
            </a:extLst>
          </p:cNvPr>
          <p:cNvSpPr/>
          <p:nvPr/>
        </p:nvSpPr>
        <p:spPr>
          <a:xfrm>
            <a:off x="9490939" y="3588611"/>
            <a:ext cx="157203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retaddr1</a:t>
            </a:r>
          </a:p>
        </p:txBody>
      </p:sp>
      <p:sp>
        <p:nvSpPr>
          <p:cNvPr id="15" name="Rectangle 14">
            <a:extLst>
              <a:ext uri="{FF2B5EF4-FFF2-40B4-BE49-F238E27FC236}">
                <a16:creationId xmlns:a16="http://schemas.microsoft.com/office/drawing/2014/main" id="{A1EF56D4-1B8B-4E26-91F2-42100704D8BA}"/>
              </a:ext>
            </a:extLst>
          </p:cNvPr>
          <p:cNvSpPr/>
          <p:nvPr/>
        </p:nvSpPr>
        <p:spPr>
          <a:xfrm>
            <a:off x="1126377" y="2598812"/>
            <a:ext cx="1572030"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dirty="0"/>
              <a:t>Task Struct</a:t>
            </a:r>
          </a:p>
        </p:txBody>
      </p:sp>
      <p:sp>
        <p:nvSpPr>
          <p:cNvPr id="16" name="Rectangle 15">
            <a:extLst>
              <a:ext uri="{FF2B5EF4-FFF2-40B4-BE49-F238E27FC236}">
                <a16:creationId xmlns:a16="http://schemas.microsoft.com/office/drawing/2014/main" id="{16CE653C-891A-4E5E-8FC8-06A2BADB288C}"/>
              </a:ext>
            </a:extLst>
          </p:cNvPr>
          <p:cNvSpPr/>
          <p:nvPr/>
        </p:nvSpPr>
        <p:spPr>
          <a:xfrm>
            <a:off x="3304767" y="3588611"/>
            <a:ext cx="1572030" cy="342900"/>
          </a:xfrm>
          <a:prstGeom prst="rect">
            <a:avLst/>
          </a:prstGeom>
          <a:solidFill>
            <a:schemeClr val="accent5">
              <a:alpha val="40000"/>
            </a:schemeClr>
          </a:solidFill>
          <a:ln>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retaddr1</a:t>
            </a:r>
          </a:p>
        </p:txBody>
      </p:sp>
      <p:cxnSp>
        <p:nvCxnSpPr>
          <p:cNvPr id="21" name="Straight Arrow Connector 20">
            <a:extLst>
              <a:ext uri="{FF2B5EF4-FFF2-40B4-BE49-F238E27FC236}">
                <a16:creationId xmlns:a16="http://schemas.microsoft.com/office/drawing/2014/main" id="{090B17E2-EAD4-402A-BF81-3AB5CE1A1391}"/>
              </a:ext>
            </a:extLst>
          </p:cNvPr>
          <p:cNvCxnSpPr/>
          <p:nvPr/>
        </p:nvCxnSpPr>
        <p:spPr>
          <a:xfrm flipH="1">
            <a:off x="5081327" y="3759200"/>
            <a:ext cx="2029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D009FBF-A829-441F-A8A7-E8F43C274520}"/>
              </a:ext>
            </a:extLst>
          </p:cNvPr>
          <p:cNvSpPr txBox="1"/>
          <p:nvPr/>
        </p:nvSpPr>
        <p:spPr>
          <a:xfrm>
            <a:off x="5020223" y="3365309"/>
            <a:ext cx="2151551" cy="338554"/>
          </a:xfrm>
          <a:prstGeom prst="rect">
            <a:avLst/>
          </a:prstGeom>
          <a:noFill/>
        </p:spPr>
        <p:txBody>
          <a:bodyPr wrap="none" rtlCol="0">
            <a:spAutoFit/>
          </a:bodyPr>
          <a:lstStyle/>
          <a:p>
            <a:r>
              <a:rPr lang="en-US" sz="1600" b="1" dirty="0">
                <a:latin typeface="Lato" panose="020F0502020204030203" pitchFamily="34" charset="0"/>
                <a:cs typeface="Lato" panose="020F0502020204030203" pitchFamily="34" charset="0"/>
              </a:rPr>
              <a:t>Can’t</a:t>
            </a:r>
            <a:r>
              <a:rPr lang="en-US" sz="1600" dirty="0">
                <a:latin typeface="Lato" panose="020F0502020204030203" pitchFamily="34" charset="0"/>
                <a:cs typeface="Lato" panose="020F0502020204030203" pitchFamily="34" charset="0"/>
              </a:rPr>
              <a:t> corrupt </a:t>
            </a:r>
            <a:r>
              <a:rPr lang="en-US" sz="1600" dirty="0" err="1">
                <a:latin typeface="Lato" panose="020F0502020204030203" pitchFamily="34" charset="0"/>
                <a:cs typeface="Lato" panose="020F0502020204030203" pitchFamily="34" charset="0"/>
              </a:rPr>
              <a:t>retaddr</a:t>
            </a:r>
            <a:r>
              <a:rPr lang="en-US" sz="1600" dirty="0">
                <a:latin typeface="Lato" panose="020F0502020204030203" pitchFamily="34" charset="0"/>
                <a:cs typeface="Lato" panose="020F0502020204030203" pitchFamily="34" charset="0"/>
              </a:rPr>
              <a:t>!</a:t>
            </a:r>
          </a:p>
        </p:txBody>
      </p:sp>
      <p:sp>
        <p:nvSpPr>
          <p:cNvPr id="24" name="TextBox 23">
            <a:extLst>
              <a:ext uri="{FF2B5EF4-FFF2-40B4-BE49-F238E27FC236}">
                <a16:creationId xmlns:a16="http://schemas.microsoft.com/office/drawing/2014/main" id="{02CC6A33-6C9B-41B3-97EB-9D5ED226EF4D}"/>
              </a:ext>
            </a:extLst>
          </p:cNvPr>
          <p:cNvSpPr txBox="1"/>
          <p:nvPr/>
        </p:nvSpPr>
        <p:spPr>
          <a:xfrm>
            <a:off x="5067300" y="4914205"/>
            <a:ext cx="2029346" cy="923330"/>
          </a:xfrm>
          <a:prstGeom prst="rect">
            <a:avLst/>
          </a:prstGeom>
          <a:noFill/>
        </p:spPr>
        <p:txBody>
          <a:bodyPr wrap="square" rtlCol="0">
            <a:spAutoFit/>
          </a:bodyPr>
          <a:lstStyle/>
          <a:p>
            <a:r>
              <a:rPr lang="en-US" dirty="0">
                <a:latin typeface="Lato" panose="020F0502020204030203" pitchFamily="34" charset="0"/>
                <a:cs typeface="Lato" panose="020F0502020204030203" pitchFamily="34" charset="0"/>
              </a:rPr>
              <a:t>Write to </a:t>
            </a:r>
            <a:r>
              <a:rPr lang="en-US" dirty="0" err="1">
                <a:latin typeface="Lato" panose="020F0502020204030203" pitchFamily="34" charset="0"/>
                <a:cs typeface="Lato" panose="020F0502020204030203" pitchFamily="34" charset="0"/>
              </a:rPr>
              <a:t>outbuf</a:t>
            </a:r>
            <a:r>
              <a:rPr lang="en-US" dirty="0">
                <a:latin typeface="Lato" panose="020F0502020204030203" pitchFamily="34" charset="0"/>
                <a:cs typeface="Lato" panose="020F0502020204030203" pitchFamily="34" charset="0"/>
              </a:rPr>
              <a:t> happens without stack map/</a:t>
            </a:r>
            <a:r>
              <a:rPr lang="en-US" dirty="0" err="1">
                <a:latin typeface="Lato" panose="020F0502020204030203" pitchFamily="34" charset="0"/>
                <a:cs typeface="Lato" panose="020F0502020204030203" pitchFamily="34" charset="0"/>
              </a:rPr>
              <a:t>unmap</a:t>
            </a:r>
            <a:endParaRPr lang="en-US" dirty="0">
              <a:latin typeface="Lato" panose="020F0502020204030203" pitchFamily="34" charset="0"/>
              <a:cs typeface="Lato" panose="020F0502020204030203" pitchFamily="34" charset="0"/>
            </a:endParaRPr>
          </a:p>
        </p:txBody>
      </p:sp>
      <p:sp>
        <p:nvSpPr>
          <p:cNvPr id="25" name="Rectangle 24">
            <a:extLst>
              <a:ext uri="{FF2B5EF4-FFF2-40B4-BE49-F238E27FC236}">
                <a16:creationId xmlns:a16="http://schemas.microsoft.com/office/drawing/2014/main" id="{B3C2B80A-9678-4DC6-8E6C-A2C275A47EF8}"/>
              </a:ext>
            </a:extLst>
          </p:cNvPr>
          <p:cNvSpPr/>
          <p:nvPr/>
        </p:nvSpPr>
        <p:spPr>
          <a:xfrm>
            <a:off x="1143058" y="4483100"/>
            <a:ext cx="1572030"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dirty="0"/>
              <a:t>‘</a:t>
            </a:r>
            <a:r>
              <a:rPr lang="en-US" dirty="0" err="1"/>
              <a:t>Nolocal</a:t>
            </a:r>
            <a:r>
              <a:rPr lang="en-US" dirty="0"/>
              <a:t>’ page</a:t>
            </a:r>
          </a:p>
        </p:txBody>
      </p:sp>
      <p:sp>
        <p:nvSpPr>
          <p:cNvPr id="26" name="Rectangle 25">
            <a:extLst>
              <a:ext uri="{FF2B5EF4-FFF2-40B4-BE49-F238E27FC236}">
                <a16:creationId xmlns:a16="http://schemas.microsoft.com/office/drawing/2014/main" id="{51223A81-BC97-4808-B37A-78EB7185ED4B}"/>
              </a:ext>
            </a:extLst>
          </p:cNvPr>
          <p:cNvSpPr/>
          <p:nvPr/>
        </p:nvSpPr>
        <p:spPr>
          <a:xfrm>
            <a:off x="1143058" y="5256317"/>
            <a:ext cx="1572030" cy="78740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 </a:t>
            </a:r>
            <a:r>
              <a:rPr lang="en-US" dirty="0" err="1"/>
              <a:t>outbuf</a:t>
            </a:r>
            <a:r>
              <a:rPr lang="en-US" dirty="0"/>
              <a:t>[32];</a:t>
            </a:r>
          </a:p>
        </p:txBody>
      </p:sp>
      <p:cxnSp>
        <p:nvCxnSpPr>
          <p:cNvPr id="23" name="Straight Arrow Connector 22">
            <a:extLst>
              <a:ext uri="{FF2B5EF4-FFF2-40B4-BE49-F238E27FC236}">
                <a16:creationId xmlns:a16="http://schemas.microsoft.com/office/drawing/2014/main" id="{739529E6-EB18-4990-9B54-6191C2A93BAF}"/>
              </a:ext>
            </a:extLst>
          </p:cNvPr>
          <p:cNvCxnSpPr>
            <a:cxnSpLocks/>
          </p:cNvCxnSpPr>
          <p:nvPr/>
        </p:nvCxnSpPr>
        <p:spPr>
          <a:xfrm flipH="1">
            <a:off x="2600730" y="5803900"/>
            <a:ext cx="45239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1670CF7-B007-42DA-AA75-6CFAFFA246EC}"/>
              </a:ext>
            </a:extLst>
          </p:cNvPr>
          <p:cNvCxnSpPr/>
          <p:nvPr/>
        </p:nvCxnSpPr>
        <p:spPr>
          <a:xfrm>
            <a:off x="1929073" y="3930651"/>
            <a:ext cx="0" cy="6775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D3E8D567-E617-42F3-9BEC-6BCC99F148FF}"/>
              </a:ext>
            </a:extLst>
          </p:cNvPr>
          <p:cNvSpPr txBox="1"/>
          <p:nvPr/>
        </p:nvSpPr>
        <p:spPr>
          <a:xfrm>
            <a:off x="3187992" y="6340671"/>
            <a:ext cx="5633273" cy="400110"/>
          </a:xfrm>
          <a:prstGeom prst="rect">
            <a:avLst/>
          </a:prstGeom>
          <a:noFill/>
        </p:spPr>
        <p:txBody>
          <a:bodyPr wrap="none" rtlCol="0">
            <a:spAutoFit/>
          </a:bodyPr>
          <a:lstStyle/>
          <a:p>
            <a:r>
              <a:rPr lang="en-US" sz="2000" dirty="0" err="1">
                <a:latin typeface="Lato" panose="020F0502020204030203" pitchFamily="34" charset="0"/>
                <a:cs typeface="Lato" panose="020F0502020204030203" pitchFamily="34" charset="0"/>
              </a:rPr>
              <a:t>crypto_shash_digest</a:t>
            </a:r>
            <a:r>
              <a:rPr lang="en-US" sz="2000" dirty="0">
                <a:latin typeface="Lato" panose="020F0502020204030203" pitchFamily="34" charset="0"/>
                <a:cs typeface="Lato" panose="020F0502020204030203" pitchFamily="34" charset="0"/>
              </a:rPr>
              <a:t>(desc, </a:t>
            </a:r>
            <a:r>
              <a:rPr lang="en-US" sz="2000" dirty="0" err="1">
                <a:latin typeface="Lato" panose="020F0502020204030203" pitchFamily="34" charset="0"/>
                <a:cs typeface="Lato" panose="020F0502020204030203" pitchFamily="34" charset="0"/>
              </a:rPr>
              <a:t>in_data</a:t>
            </a:r>
            <a:r>
              <a:rPr lang="en-US" sz="2000" dirty="0">
                <a:latin typeface="Lato" panose="020F0502020204030203" pitchFamily="34" charset="0"/>
                <a:cs typeface="Lato" panose="020F0502020204030203" pitchFamily="34" charset="0"/>
              </a:rPr>
              <a:t>, </a:t>
            </a:r>
            <a:r>
              <a:rPr lang="en-US" sz="2000" dirty="0" err="1">
                <a:latin typeface="Lato" panose="020F0502020204030203" pitchFamily="34" charset="0"/>
                <a:cs typeface="Lato" panose="020F0502020204030203" pitchFamily="34" charset="0"/>
              </a:rPr>
              <a:t>len</a:t>
            </a:r>
            <a:r>
              <a:rPr lang="en-US" sz="2000" dirty="0">
                <a:latin typeface="Lato" panose="020F0502020204030203" pitchFamily="34" charset="0"/>
                <a:cs typeface="Lato" panose="020F0502020204030203" pitchFamily="34" charset="0"/>
              </a:rPr>
              <a:t>, &amp;</a:t>
            </a:r>
            <a:r>
              <a:rPr lang="en-US" sz="2000" dirty="0" err="1">
                <a:latin typeface="Lato" panose="020F0502020204030203" pitchFamily="34" charset="0"/>
                <a:cs typeface="Lato" panose="020F0502020204030203" pitchFamily="34" charset="0"/>
              </a:rPr>
              <a:t>outbuf</a:t>
            </a:r>
            <a:r>
              <a:rPr lang="en-US" sz="2000" dirty="0">
                <a:latin typeface="Lato" panose="020F0502020204030203" pitchFamily="34" charset="0"/>
                <a:cs typeface="Lato" panose="020F0502020204030203" pitchFamily="34" charset="0"/>
              </a:rPr>
              <a:t>);</a:t>
            </a:r>
          </a:p>
        </p:txBody>
      </p:sp>
      <p:sp>
        <p:nvSpPr>
          <p:cNvPr id="28" name="Arrow: Right 27">
            <a:extLst>
              <a:ext uri="{FF2B5EF4-FFF2-40B4-BE49-F238E27FC236}">
                <a16:creationId xmlns:a16="http://schemas.microsoft.com/office/drawing/2014/main" id="{694035A3-F479-4165-BA0D-4E56978EE4E2}"/>
              </a:ext>
            </a:extLst>
          </p:cNvPr>
          <p:cNvSpPr/>
          <p:nvPr/>
        </p:nvSpPr>
        <p:spPr>
          <a:xfrm>
            <a:off x="838201" y="6311899"/>
            <a:ext cx="2235200" cy="526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calls</a:t>
            </a:r>
          </a:p>
        </p:txBody>
      </p:sp>
      <p:sp>
        <p:nvSpPr>
          <p:cNvPr id="29" name="Arrow: Right 28">
            <a:extLst>
              <a:ext uri="{FF2B5EF4-FFF2-40B4-BE49-F238E27FC236}">
                <a16:creationId xmlns:a16="http://schemas.microsoft.com/office/drawing/2014/main" id="{A734EF10-1801-4F53-A83D-8DDDDA1F33B7}"/>
              </a:ext>
            </a:extLst>
          </p:cNvPr>
          <p:cNvSpPr/>
          <p:nvPr/>
        </p:nvSpPr>
        <p:spPr>
          <a:xfrm flipH="1">
            <a:off x="8821265" y="6311898"/>
            <a:ext cx="2535247" cy="526189"/>
          </a:xfrm>
          <a:prstGeom prst="right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Writes to </a:t>
            </a:r>
            <a:r>
              <a:rPr lang="en-US" dirty="0" err="1"/>
              <a:t>outbuf</a:t>
            </a:r>
            <a:endParaRPr lang="en-US" dirty="0"/>
          </a:p>
        </p:txBody>
      </p:sp>
    </p:spTree>
    <p:extLst>
      <p:ext uri="{BB962C8B-B14F-4D97-AF65-F5344CB8AC3E}">
        <p14:creationId xmlns:p14="http://schemas.microsoft.com/office/powerpoint/2010/main" val="2800763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The New </a:t>
            </a:r>
            <a:r>
              <a:rPr lang="en-US" dirty="0" err="1"/>
              <a:t>New</a:t>
            </a:r>
            <a:r>
              <a:rPr lang="en-US" dirty="0"/>
              <a:t> (Outside)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lnSpcReduction="10000"/>
          </a:bodyPr>
          <a:lstStyle/>
          <a:p>
            <a:r>
              <a:rPr lang="en-US" sz="1800" dirty="0">
                <a:hlinkClick r:id="rId3"/>
              </a:rPr>
              <a:t>-</a:t>
            </a:r>
            <a:r>
              <a:rPr lang="en-US" sz="1800" dirty="0" err="1">
                <a:hlinkClick r:id="rId3"/>
              </a:rPr>
              <a:t>fanalyzer</a:t>
            </a:r>
            <a:endParaRPr lang="en-US" sz="1800" dirty="0"/>
          </a:p>
          <a:p>
            <a:pPr lvl="1"/>
            <a:r>
              <a:rPr lang="en-US" sz="1800" dirty="0"/>
              <a:t>Still a lot of noise, but improving</a:t>
            </a:r>
          </a:p>
          <a:p>
            <a:pPr lvl="1"/>
            <a:r>
              <a:rPr lang="en-US" sz="1800" dirty="0">
                <a:hlinkClick r:id="rId4"/>
              </a:rPr>
              <a:t>https://www.youtube.com/watch?v=b1fO-RLtDME</a:t>
            </a:r>
            <a:r>
              <a:rPr lang="en-US" sz="1800" dirty="0"/>
              <a:t> </a:t>
            </a:r>
          </a:p>
          <a:p>
            <a:pPr lvl="1"/>
            <a:r>
              <a:rPr lang="en-US" sz="1800" dirty="0"/>
              <a:t>Extendable by plugins!</a:t>
            </a:r>
          </a:p>
          <a:p>
            <a:r>
              <a:rPr lang="en-US" sz="1800" dirty="0">
                <a:hlinkClick r:id="rId5"/>
              </a:rPr>
              <a:t>Shadow Call Stack</a:t>
            </a:r>
            <a:r>
              <a:rPr lang="en-US" sz="1800" dirty="0"/>
              <a:t> support</a:t>
            </a:r>
          </a:p>
          <a:p>
            <a:r>
              <a:rPr lang="en-US" sz="1800" dirty="0">
                <a:hlinkClick r:id="rId6"/>
              </a:rPr>
              <a:t>__</a:t>
            </a:r>
            <a:r>
              <a:rPr lang="en-US" sz="1800" dirty="0" err="1">
                <a:hlinkClick r:id="rId6"/>
              </a:rPr>
              <a:t>builtin_dynamic_object_size</a:t>
            </a:r>
            <a:r>
              <a:rPr lang="en-US" sz="1800" dirty="0">
                <a:hlinkClick r:id="rId6"/>
              </a:rPr>
              <a:t>()</a:t>
            </a:r>
            <a:endParaRPr lang="en-US" sz="1800" dirty="0"/>
          </a:p>
          <a:p>
            <a:pPr lvl="1"/>
            <a:r>
              <a:rPr lang="en-US" sz="1800" dirty="0"/>
              <a:t>Can make use of some non-const allocation sizes vs basic/older __</a:t>
            </a:r>
            <a:r>
              <a:rPr lang="en-US" sz="1800" dirty="0" err="1"/>
              <a:t>builtin_object_size</a:t>
            </a:r>
            <a:r>
              <a:rPr lang="en-US" sz="1800" dirty="0"/>
              <a:t>() that severely limited coverage/usefulness</a:t>
            </a:r>
          </a:p>
          <a:p>
            <a:r>
              <a:rPr lang="en-US" sz="1800" dirty="0">
                <a:hlinkClick r:id="rId7"/>
              </a:rPr>
              <a:t>-</a:t>
            </a:r>
            <a:r>
              <a:rPr lang="en-US" sz="1800" dirty="0" err="1">
                <a:hlinkClick r:id="rId7"/>
              </a:rPr>
              <a:t>mzero</a:t>
            </a:r>
            <a:r>
              <a:rPr lang="en-US" sz="1800" dirty="0">
                <a:hlinkClick r:id="rId7"/>
              </a:rPr>
              <a:t>-caller-saved-regs</a:t>
            </a:r>
            <a:endParaRPr lang="en-US" sz="1800" dirty="0"/>
          </a:p>
          <a:p>
            <a:r>
              <a:rPr lang="en-US" sz="1800" dirty="0">
                <a:hlinkClick r:id="rId8"/>
              </a:rPr>
              <a:t>-</a:t>
            </a:r>
            <a:r>
              <a:rPr lang="en-US" sz="1800" dirty="0" err="1">
                <a:hlinkClick r:id="rId8"/>
              </a:rPr>
              <a:t>ftrivial</a:t>
            </a:r>
            <a:r>
              <a:rPr lang="en-US" sz="1800" dirty="0">
                <a:hlinkClick r:id="rId8"/>
              </a:rPr>
              <a:t>-auto-var-</a:t>
            </a:r>
            <a:r>
              <a:rPr lang="en-US" sz="1800" dirty="0" err="1">
                <a:hlinkClick r:id="rId8"/>
              </a:rPr>
              <a:t>init</a:t>
            </a:r>
            <a:endParaRPr lang="en-US" sz="1800" dirty="0"/>
          </a:p>
          <a:p>
            <a:r>
              <a:rPr lang="en-US" sz="1800" dirty="0">
                <a:hlinkClick r:id="rId9"/>
              </a:rPr>
              <a:t>AFL++</a:t>
            </a:r>
            <a:r>
              <a:rPr lang="en-US" sz="1800" dirty="0"/>
              <a:t> GCC plugin</a:t>
            </a:r>
          </a:p>
          <a:p>
            <a:endParaRPr lang="en-US" sz="1800" dirty="0"/>
          </a:p>
          <a:p>
            <a:endParaRPr lang="en-US" dirty="0"/>
          </a:p>
        </p:txBody>
      </p:sp>
    </p:spTree>
    <p:extLst>
      <p:ext uri="{BB962C8B-B14F-4D97-AF65-F5344CB8AC3E}">
        <p14:creationId xmlns:p14="http://schemas.microsoft.com/office/powerpoint/2010/main" val="8823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C800-A05C-4649-9A5D-CE2DAC978B51}"/>
              </a:ext>
            </a:extLst>
          </p:cNvPr>
          <p:cNvSpPr>
            <a:spLocks noGrp="1"/>
          </p:cNvSpPr>
          <p:nvPr>
            <p:ph type="title"/>
          </p:nvPr>
        </p:nvSpPr>
        <p:spPr/>
        <p:txBody>
          <a:bodyPr>
            <a:normAutofit fontScale="90000"/>
          </a:bodyPr>
          <a:lstStyle/>
          <a:p>
            <a:r>
              <a:rPr lang="en-US" dirty="0"/>
              <a:t>Compiler (Plugin) Defense Advantages</a:t>
            </a:r>
          </a:p>
        </p:txBody>
      </p:sp>
      <p:sp>
        <p:nvSpPr>
          <p:cNvPr id="3" name="Content Placeholder 2">
            <a:extLst>
              <a:ext uri="{FF2B5EF4-FFF2-40B4-BE49-F238E27FC236}">
                <a16:creationId xmlns:a16="http://schemas.microsoft.com/office/drawing/2014/main" id="{7C17D2A1-AA03-499E-84EA-1BEC0F419BBB}"/>
              </a:ext>
            </a:extLst>
          </p:cNvPr>
          <p:cNvSpPr>
            <a:spLocks noGrp="1"/>
          </p:cNvSpPr>
          <p:nvPr>
            <p:ph idx="1"/>
          </p:nvPr>
        </p:nvSpPr>
        <p:spPr>
          <a:xfrm>
            <a:off x="838200" y="1825625"/>
            <a:ext cx="10515600" cy="4763434"/>
          </a:xfrm>
        </p:spPr>
        <p:txBody>
          <a:bodyPr>
            <a:normAutofit/>
          </a:bodyPr>
          <a:lstStyle/>
          <a:p>
            <a:r>
              <a:rPr lang="en-US" sz="2000" dirty="0"/>
              <a:t>Backporting is generally trivial</a:t>
            </a:r>
          </a:p>
          <a:p>
            <a:pPr lvl="1"/>
            <a:r>
              <a:rPr lang="en-US" sz="2000" dirty="0"/>
              <a:t>Plugin code can mostly be copied to older kernel versions verbatim</a:t>
            </a:r>
          </a:p>
          <a:p>
            <a:pPr lvl="1"/>
            <a:r>
              <a:rPr lang="en-US" sz="2000" dirty="0"/>
              <a:t>Compare to trying to backport hundreds/thousands of manually-created </a:t>
            </a:r>
            <a:r>
              <a:rPr lang="en-US" sz="2000" dirty="0">
                <a:hlinkClick r:id="rId3"/>
              </a:rPr>
              <a:t>struct_size() </a:t>
            </a:r>
            <a:r>
              <a:rPr lang="en-US" sz="2000" dirty="0"/>
              <a:t>conversions and wasted developer time</a:t>
            </a:r>
          </a:p>
          <a:p>
            <a:r>
              <a:rPr lang="en-US" sz="2000" dirty="0"/>
              <a:t>Maintainable, scalable, adaptable to third-party modifications</a:t>
            </a:r>
          </a:p>
          <a:p>
            <a:pPr lvl="1"/>
            <a:r>
              <a:rPr lang="en-US" sz="2000" dirty="0"/>
              <a:t>Especially important for fast-moving, highly modified projects like the Linux kernel</a:t>
            </a:r>
          </a:p>
          <a:p>
            <a:pPr lvl="1"/>
            <a:r>
              <a:rPr lang="en-US" sz="2000" dirty="0"/>
              <a:t>Try manually converting 40k+ calls to k*</a:t>
            </a:r>
            <a:r>
              <a:rPr lang="en-US" sz="2000" dirty="0" err="1"/>
              <a:t>alloc</a:t>
            </a:r>
            <a:r>
              <a:rPr lang="en-US" sz="2000" dirty="0"/>
              <a:t>(), backporting it all, and maintaining it forever</a:t>
            </a:r>
          </a:p>
        </p:txBody>
      </p:sp>
    </p:spTree>
    <p:extLst>
      <p:ext uri="{BB962C8B-B14F-4D97-AF65-F5344CB8AC3E}">
        <p14:creationId xmlns:p14="http://schemas.microsoft.com/office/powerpoint/2010/main" val="116666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C800-A05C-4649-9A5D-CE2DAC978B51}"/>
              </a:ext>
            </a:extLst>
          </p:cNvPr>
          <p:cNvSpPr>
            <a:spLocks noGrp="1"/>
          </p:cNvSpPr>
          <p:nvPr>
            <p:ph type="title"/>
          </p:nvPr>
        </p:nvSpPr>
        <p:spPr/>
        <p:txBody>
          <a:bodyPr>
            <a:normAutofit fontScale="90000"/>
          </a:bodyPr>
          <a:lstStyle/>
          <a:p>
            <a:r>
              <a:rPr lang="en-US" dirty="0"/>
              <a:t>Compiler (Plugin) Defense Advantages (Cont.)</a:t>
            </a:r>
          </a:p>
        </p:txBody>
      </p:sp>
      <p:sp>
        <p:nvSpPr>
          <p:cNvPr id="3" name="Content Placeholder 2">
            <a:extLst>
              <a:ext uri="{FF2B5EF4-FFF2-40B4-BE49-F238E27FC236}">
                <a16:creationId xmlns:a16="http://schemas.microsoft.com/office/drawing/2014/main" id="{7C17D2A1-AA03-499E-84EA-1BEC0F419BBB}"/>
              </a:ext>
            </a:extLst>
          </p:cNvPr>
          <p:cNvSpPr>
            <a:spLocks noGrp="1"/>
          </p:cNvSpPr>
          <p:nvPr>
            <p:ph idx="1"/>
          </p:nvPr>
        </p:nvSpPr>
        <p:spPr>
          <a:xfrm>
            <a:off x="838200" y="1825625"/>
            <a:ext cx="10515600" cy="4763434"/>
          </a:xfrm>
        </p:spPr>
        <p:txBody>
          <a:bodyPr>
            <a:normAutofit/>
          </a:bodyPr>
          <a:lstStyle/>
          <a:p>
            <a:r>
              <a:rPr lang="en-US" sz="2000" dirty="0"/>
              <a:t>Deeper integration with codebase under compilation/instrumentation (emit calls to functions you provide, </a:t>
            </a:r>
            <a:r>
              <a:rPr lang="en-US" sz="2000" dirty="0" err="1"/>
              <a:t>etc</a:t>
            </a:r>
            <a:r>
              <a:rPr lang="en-US" sz="2000" dirty="0"/>
              <a:t>)</a:t>
            </a:r>
          </a:p>
          <a:p>
            <a:r>
              <a:rPr lang="en-US" sz="2000" dirty="0"/>
              <a:t>Codebase-specific static analysis that would never be shipped with the compiler proper</a:t>
            </a:r>
          </a:p>
          <a:p>
            <a:r>
              <a:rPr lang="en-US" sz="2000" dirty="0"/>
              <a:t>Plugins can evolve with the codebase, making the latest codebase automatically use the latest security functionality vs an additional developer/admin requirement on toolchain versions</a:t>
            </a:r>
          </a:p>
          <a:p>
            <a:r>
              <a:rPr lang="en-US" sz="2000" dirty="0"/>
              <a:t>Otherwise complex changes can be implemented with surprisingly few lines of code</a:t>
            </a:r>
          </a:p>
        </p:txBody>
      </p:sp>
    </p:spTree>
    <p:extLst>
      <p:ext uri="{BB962C8B-B14F-4D97-AF65-F5344CB8AC3E}">
        <p14:creationId xmlns:p14="http://schemas.microsoft.com/office/powerpoint/2010/main" val="175101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7020-1785-4C29-8F15-64F676DEB9B6}"/>
              </a:ext>
            </a:extLst>
          </p:cNvPr>
          <p:cNvSpPr>
            <a:spLocks noGrp="1"/>
          </p:cNvSpPr>
          <p:nvPr>
            <p:ph type="title"/>
          </p:nvPr>
        </p:nvSpPr>
        <p:spPr/>
        <p:txBody>
          <a:bodyPr>
            <a:normAutofit fontScale="90000"/>
          </a:bodyPr>
          <a:lstStyle/>
          <a:p>
            <a:r>
              <a:rPr lang="en-US" dirty="0"/>
              <a:t>Compiler (Plugin) Defense Advantages - Example</a:t>
            </a:r>
          </a:p>
        </p:txBody>
      </p:sp>
      <p:pic>
        <p:nvPicPr>
          <p:cNvPr id="6" name="Picture 5">
            <a:extLst>
              <a:ext uri="{FF2B5EF4-FFF2-40B4-BE49-F238E27FC236}">
                <a16:creationId xmlns:a16="http://schemas.microsoft.com/office/drawing/2014/main" id="{0B350E9A-830A-45EB-BAB8-6F5F21ABA0A5}"/>
              </a:ext>
            </a:extLst>
          </p:cNvPr>
          <p:cNvPicPr>
            <a:picLocks noChangeAspect="1"/>
          </p:cNvPicPr>
          <p:nvPr/>
        </p:nvPicPr>
        <p:blipFill>
          <a:blip r:embed="rId3"/>
          <a:stretch>
            <a:fillRect/>
          </a:stretch>
        </p:blipFill>
        <p:spPr>
          <a:xfrm>
            <a:off x="838200" y="1901825"/>
            <a:ext cx="10887075" cy="4400550"/>
          </a:xfrm>
          <a:prstGeom prst="rect">
            <a:avLst/>
          </a:prstGeom>
        </p:spPr>
      </p:pic>
    </p:spTree>
    <p:extLst>
      <p:ext uri="{BB962C8B-B14F-4D97-AF65-F5344CB8AC3E}">
        <p14:creationId xmlns:p14="http://schemas.microsoft.com/office/powerpoint/2010/main" val="382183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err="1"/>
              <a:t>whoami</a:t>
            </a:r>
            <a:endParaRPr lang="en-US" dirty="0"/>
          </a:p>
        </p:txBody>
      </p:sp>
      <p:sp>
        <p:nvSpPr>
          <p:cNvPr id="10" name="Content Placeholder 8">
            <a:extLst>
              <a:ext uri="{FF2B5EF4-FFF2-40B4-BE49-F238E27FC236}">
                <a16:creationId xmlns:a16="http://schemas.microsoft.com/office/drawing/2014/main" id="{9E6E6345-E4B5-43EB-BA17-2FC93D4875D8}"/>
              </a:ext>
            </a:extLst>
          </p:cNvPr>
          <p:cNvSpPr>
            <a:spLocks noGrp="1"/>
          </p:cNvSpPr>
          <p:nvPr>
            <p:ph idx="1"/>
          </p:nvPr>
        </p:nvSpPr>
        <p:spPr>
          <a:xfrm>
            <a:off x="838200" y="1825625"/>
            <a:ext cx="10515600" cy="4351338"/>
          </a:xfrm>
        </p:spPr>
        <p:txBody>
          <a:bodyPr>
            <a:normAutofit/>
          </a:bodyPr>
          <a:lstStyle/>
          <a:p>
            <a:r>
              <a:rPr lang="en-US" sz="2000" dirty="0"/>
              <a:t>For ~14 years, by day, Windows malware analyst/reverse engineer/ deobfuscator/sandbox developer/kernel developer</a:t>
            </a:r>
          </a:p>
          <a:p>
            <a:r>
              <a:rPr lang="en-US" sz="2000" dirty="0"/>
              <a:t>For ~18 years, by night, Linux kernel security, grsecurity developer</a:t>
            </a:r>
          </a:p>
          <a:p>
            <a:r>
              <a:rPr lang="en-US" sz="2000" dirty="0"/>
              <a:t>For ~3 years, full-time @ Open Source Security Inc.</a:t>
            </a:r>
          </a:p>
          <a:p>
            <a:pPr lvl="1"/>
            <a:r>
              <a:rPr lang="en-US" sz="2000" dirty="0"/>
              <a:t>“Managing” an insanely talented team</a:t>
            </a:r>
          </a:p>
          <a:p>
            <a:pPr lvl="1"/>
            <a:r>
              <a:rPr lang="en-US" sz="2000" dirty="0"/>
              <a:t>More realistically: providing the environment and resources needed to fully explore and tackle the most difficult computer security problems for customers with high security needs</a:t>
            </a:r>
          </a:p>
        </p:txBody>
      </p:sp>
    </p:spTree>
    <p:extLst>
      <p:ext uri="{BB962C8B-B14F-4D97-AF65-F5344CB8AC3E}">
        <p14:creationId xmlns:p14="http://schemas.microsoft.com/office/powerpoint/2010/main" val="276183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C800-A05C-4649-9A5D-CE2DAC978B51}"/>
              </a:ext>
            </a:extLst>
          </p:cNvPr>
          <p:cNvSpPr>
            <a:spLocks noGrp="1"/>
          </p:cNvSpPr>
          <p:nvPr>
            <p:ph type="title"/>
          </p:nvPr>
        </p:nvSpPr>
        <p:spPr/>
        <p:txBody>
          <a:bodyPr>
            <a:normAutofit fontScale="90000"/>
          </a:bodyPr>
          <a:lstStyle/>
          <a:p>
            <a:r>
              <a:rPr lang="en-US" dirty="0"/>
              <a:t>Compiler (Plugin) Defense Problems</a:t>
            </a:r>
          </a:p>
        </p:txBody>
      </p:sp>
      <p:sp>
        <p:nvSpPr>
          <p:cNvPr id="3" name="Content Placeholder 2">
            <a:extLst>
              <a:ext uri="{FF2B5EF4-FFF2-40B4-BE49-F238E27FC236}">
                <a16:creationId xmlns:a16="http://schemas.microsoft.com/office/drawing/2014/main" id="{7C17D2A1-AA03-499E-84EA-1BEC0F419BBB}"/>
              </a:ext>
            </a:extLst>
          </p:cNvPr>
          <p:cNvSpPr>
            <a:spLocks noGrp="1"/>
          </p:cNvSpPr>
          <p:nvPr>
            <p:ph idx="1"/>
          </p:nvPr>
        </p:nvSpPr>
        <p:spPr>
          <a:xfrm>
            <a:off x="838200" y="1825625"/>
            <a:ext cx="10515600" cy="4889074"/>
          </a:xfrm>
        </p:spPr>
        <p:txBody>
          <a:bodyPr>
            <a:normAutofit/>
          </a:bodyPr>
          <a:lstStyle/>
          <a:p>
            <a:r>
              <a:rPr lang="en-US" sz="2000" dirty="0"/>
              <a:t>“Canonicalization of expressions”</a:t>
            </a:r>
          </a:p>
          <a:p>
            <a:pPr lvl="1"/>
            <a:r>
              <a:rPr lang="en-US" sz="2000" dirty="0"/>
              <a:t>var – 1 -&gt; var + 0xffffffff</a:t>
            </a:r>
          </a:p>
          <a:p>
            <a:pPr lvl="1"/>
            <a:r>
              <a:rPr lang="en-US" sz="2000" dirty="0"/>
              <a:t>var &amp; 0xffff -&gt; (unsigned short)var</a:t>
            </a:r>
          </a:p>
          <a:p>
            <a:pPr lvl="1"/>
            <a:r>
              <a:rPr lang="en-US" sz="2000" dirty="0"/>
              <a:t>Can be indistinguishable from real overflows/truncations and are difficult/impossible to fix via the plugin itself</a:t>
            </a:r>
          </a:p>
          <a:p>
            <a:pPr lvl="2"/>
            <a:r>
              <a:rPr lang="en-US" sz="2000" dirty="0"/>
              <a:t> This happens in the front-end prior to any plugin invocation</a:t>
            </a:r>
          </a:p>
          <a:p>
            <a:r>
              <a:rPr lang="en-US" sz="2000" dirty="0"/>
              <a:t>Not everything can be fixed/improved via a plugin</a:t>
            </a:r>
          </a:p>
          <a:p>
            <a:r>
              <a:rPr lang="en-US" sz="2000" dirty="0"/>
              <a:t>Minimal documentation</a:t>
            </a:r>
          </a:p>
          <a:p>
            <a:pPr lvl="1"/>
            <a:r>
              <a:rPr lang="en-US" sz="2000" dirty="0"/>
              <a:t>“Use the source, Luke!”</a:t>
            </a:r>
          </a:p>
          <a:p>
            <a:pPr lvl="1"/>
            <a:r>
              <a:rPr lang="en-US" sz="2000" dirty="0"/>
              <a:t>-</a:t>
            </a:r>
            <a:r>
              <a:rPr lang="en-US" sz="2000" dirty="0" err="1"/>
              <a:t>fdump</a:t>
            </a:r>
            <a:r>
              <a:rPr lang="en-US" sz="2000" dirty="0"/>
              <a:t>-tree-all/-</a:t>
            </a:r>
            <a:r>
              <a:rPr lang="en-US" sz="2000" dirty="0" err="1"/>
              <a:t>fdump</a:t>
            </a:r>
            <a:r>
              <a:rPr lang="en-US" sz="2000" dirty="0"/>
              <a:t>-</a:t>
            </a:r>
            <a:r>
              <a:rPr lang="en-US" sz="2000" dirty="0" err="1"/>
              <a:t>ipa</a:t>
            </a:r>
            <a:r>
              <a:rPr lang="en-US" sz="2000" dirty="0"/>
              <a:t>-all/-</a:t>
            </a:r>
            <a:r>
              <a:rPr lang="en-US" sz="2000" dirty="0" err="1"/>
              <a:t>fdump</a:t>
            </a:r>
            <a:r>
              <a:rPr lang="en-US" sz="2000" dirty="0"/>
              <a:t>-</a:t>
            </a:r>
            <a:r>
              <a:rPr lang="en-US" sz="2000" dirty="0" err="1"/>
              <a:t>rtl</a:t>
            </a:r>
            <a:r>
              <a:rPr lang="en-US" sz="2000" dirty="0"/>
              <a:t>-all are your friends</a:t>
            </a:r>
          </a:p>
          <a:p>
            <a:endParaRPr lang="en-US" sz="1800" dirty="0"/>
          </a:p>
        </p:txBody>
      </p:sp>
    </p:spTree>
    <p:extLst>
      <p:ext uri="{BB962C8B-B14F-4D97-AF65-F5344CB8AC3E}">
        <p14:creationId xmlns:p14="http://schemas.microsoft.com/office/powerpoint/2010/main" val="239322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A90C-0BD9-4DD9-A06A-34D0AE0914C6}"/>
              </a:ext>
            </a:extLst>
          </p:cNvPr>
          <p:cNvSpPr>
            <a:spLocks noGrp="1"/>
          </p:cNvSpPr>
          <p:nvPr>
            <p:ph type="title"/>
          </p:nvPr>
        </p:nvSpPr>
        <p:spPr/>
        <p:txBody>
          <a:bodyPr>
            <a:normAutofit fontScale="90000"/>
          </a:bodyPr>
          <a:lstStyle/>
          <a:p>
            <a:r>
              <a:rPr lang="en-US" dirty="0"/>
              <a:t>Compiler (Plugin) Defense Problems - Example</a:t>
            </a:r>
          </a:p>
        </p:txBody>
      </p:sp>
      <p:pic>
        <p:nvPicPr>
          <p:cNvPr id="7" name="Picture 6">
            <a:extLst>
              <a:ext uri="{FF2B5EF4-FFF2-40B4-BE49-F238E27FC236}">
                <a16:creationId xmlns:a16="http://schemas.microsoft.com/office/drawing/2014/main" id="{9763E7BE-9BFE-4B20-9B0D-3396101AA193}"/>
              </a:ext>
            </a:extLst>
          </p:cNvPr>
          <p:cNvPicPr>
            <a:picLocks noChangeAspect="1"/>
          </p:cNvPicPr>
          <p:nvPr/>
        </p:nvPicPr>
        <p:blipFill>
          <a:blip r:embed="rId3"/>
          <a:stretch>
            <a:fillRect/>
          </a:stretch>
        </p:blipFill>
        <p:spPr>
          <a:xfrm>
            <a:off x="3437389" y="1634813"/>
            <a:ext cx="5317222" cy="5223187"/>
          </a:xfrm>
          <a:prstGeom prst="rect">
            <a:avLst/>
          </a:prstGeom>
        </p:spPr>
      </p:pic>
    </p:spTree>
    <p:extLst>
      <p:ext uri="{BB962C8B-B14F-4D97-AF65-F5344CB8AC3E}">
        <p14:creationId xmlns:p14="http://schemas.microsoft.com/office/powerpoint/2010/main" val="8324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C800-A05C-4649-9A5D-CE2DAC978B51}"/>
              </a:ext>
            </a:extLst>
          </p:cNvPr>
          <p:cNvSpPr>
            <a:spLocks noGrp="1"/>
          </p:cNvSpPr>
          <p:nvPr>
            <p:ph type="title"/>
          </p:nvPr>
        </p:nvSpPr>
        <p:spPr/>
        <p:txBody>
          <a:bodyPr>
            <a:normAutofit fontScale="90000"/>
          </a:bodyPr>
          <a:lstStyle/>
          <a:p>
            <a:r>
              <a:rPr lang="en-US" dirty="0"/>
              <a:t>Compiler (Plugin) Defense Problems (Cont.)</a:t>
            </a:r>
          </a:p>
        </p:txBody>
      </p:sp>
      <p:sp>
        <p:nvSpPr>
          <p:cNvPr id="3" name="Content Placeholder 2">
            <a:extLst>
              <a:ext uri="{FF2B5EF4-FFF2-40B4-BE49-F238E27FC236}">
                <a16:creationId xmlns:a16="http://schemas.microsoft.com/office/drawing/2014/main" id="{7C17D2A1-AA03-499E-84EA-1BEC0F419BBB}"/>
              </a:ext>
            </a:extLst>
          </p:cNvPr>
          <p:cNvSpPr>
            <a:spLocks noGrp="1"/>
          </p:cNvSpPr>
          <p:nvPr>
            <p:ph idx="1"/>
          </p:nvPr>
        </p:nvSpPr>
        <p:spPr>
          <a:xfrm>
            <a:off x="838200" y="1825625"/>
            <a:ext cx="10515600" cy="4889074"/>
          </a:xfrm>
        </p:spPr>
        <p:txBody>
          <a:bodyPr>
            <a:normAutofit/>
          </a:bodyPr>
          <a:lstStyle/>
          <a:p>
            <a:r>
              <a:rPr lang="en-US" sz="2000" dirty="0"/>
              <a:t>Limitations of static analysis</a:t>
            </a:r>
          </a:p>
          <a:p>
            <a:pPr lvl="1"/>
            <a:r>
              <a:rPr lang="en-US" sz="2000" dirty="0"/>
              <a:t>One of the most important things to keep in mind</a:t>
            </a:r>
          </a:p>
          <a:p>
            <a:pPr lvl="1"/>
            <a:r>
              <a:rPr lang="en-US" sz="2000" dirty="0"/>
              <a:t>Otherwise end up exaggerating effectiveness of feature (e.g. FORTIFY_SOURCE)</a:t>
            </a:r>
          </a:p>
          <a:p>
            <a:pPr lvl="1"/>
            <a:endParaRPr lang="en-US" sz="2000" dirty="0"/>
          </a:p>
          <a:p>
            <a:endParaRPr lang="en-US" sz="1800" dirty="0"/>
          </a:p>
        </p:txBody>
      </p:sp>
      <p:graphicFrame>
        <p:nvGraphicFramePr>
          <p:cNvPr id="4" name="Diagram 3">
            <a:extLst>
              <a:ext uri="{FF2B5EF4-FFF2-40B4-BE49-F238E27FC236}">
                <a16:creationId xmlns:a16="http://schemas.microsoft.com/office/drawing/2014/main" id="{CD863577-DA3E-4593-A946-F412C080C749}"/>
              </a:ext>
            </a:extLst>
          </p:cNvPr>
          <p:cNvGraphicFramePr/>
          <p:nvPr>
            <p:extLst>
              <p:ext uri="{D42A27DB-BD31-4B8C-83A1-F6EECF244321}">
                <p14:modId xmlns:p14="http://schemas.microsoft.com/office/powerpoint/2010/main" val="1724137044"/>
              </p:ext>
            </p:extLst>
          </p:nvPr>
        </p:nvGraphicFramePr>
        <p:xfrm>
          <a:off x="3022600" y="3244884"/>
          <a:ext cx="6146800" cy="2950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071850F-D171-4511-B28F-B450A1AA3C21}"/>
              </a:ext>
            </a:extLst>
          </p:cNvPr>
          <p:cNvSpPr txBox="1"/>
          <p:nvPr/>
        </p:nvSpPr>
        <p:spPr>
          <a:xfrm>
            <a:off x="321649" y="4120035"/>
            <a:ext cx="2467342" cy="1200329"/>
          </a:xfrm>
          <a:prstGeom prst="rect">
            <a:avLst/>
          </a:prstGeom>
          <a:noFill/>
        </p:spPr>
        <p:txBody>
          <a:bodyPr wrap="none" rtlCol="0">
            <a:spAutoFit/>
          </a:bodyPr>
          <a:lstStyle/>
          <a:p>
            <a:pPr algn="ctr"/>
            <a:r>
              <a:rPr lang="en-US" dirty="0">
                <a:solidFill>
                  <a:schemeClr val="bg2"/>
                </a:solidFill>
                <a:latin typeface="Lato" panose="020F0502020204030203" pitchFamily="34" charset="0"/>
                <a:cs typeface="Lato" panose="020F0502020204030203" pitchFamily="34" charset="0"/>
              </a:rPr>
              <a:t>Less information</a:t>
            </a:r>
          </a:p>
          <a:p>
            <a:pPr algn="ctr"/>
            <a:r>
              <a:rPr lang="en-US" dirty="0">
                <a:solidFill>
                  <a:schemeClr val="bg2"/>
                </a:solidFill>
                <a:latin typeface="Lato" panose="020F0502020204030203" pitchFamily="34" charset="0"/>
                <a:cs typeface="Lato" panose="020F0502020204030203" pitchFamily="34" charset="0"/>
              </a:rPr>
              <a:t>Weaker analysis</a:t>
            </a:r>
          </a:p>
          <a:p>
            <a:pPr algn="ctr"/>
            <a:r>
              <a:rPr lang="en-US" dirty="0">
                <a:solidFill>
                  <a:schemeClr val="bg2"/>
                </a:solidFill>
                <a:latin typeface="Lato" panose="020F0502020204030203" pitchFamily="34" charset="0"/>
                <a:cs typeface="Lato" panose="020F0502020204030203" pitchFamily="34" charset="0"/>
              </a:rPr>
              <a:t>Low(er)-hanging fruit</a:t>
            </a:r>
          </a:p>
          <a:p>
            <a:pPr algn="ctr"/>
            <a:r>
              <a:rPr lang="en-US" dirty="0">
                <a:solidFill>
                  <a:schemeClr val="bg2"/>
                </a:solidFill>
                <a:latin typeface="Lato" panose="020F0502020204030203" pitchFamily="34" charset="0"/>
                <a:cs typeface="Lato" panose="020F0502020204030203" pitchFamily="34" charset="0"/>
              </a:rPr>
              <a:t>Easier implementation</a:t>
            </a:r>
          </a:p>
        </p:txBody>
      </p:sp>
      <p:sp>
        <p:nvSpPr>
          <p:cNvPr id="6" name="TextBox 5">
            <a:extLst>
              <a:ext uri="{FF2B5EF4-FFF2-40B4-BE49-F238E27FC236}">
                <a16:creationId xmlns:a16="http://schemas.microsoft.com/office/drawing/2014/main" id="{F177EEDC-830F-4154-9E89-AC381DB8619F}"/>
              </a:ext>
            </a:extLst>
          </p:cNvPr>
          <p:cNvSpPr txBox="1"/>
          <p:nvPr/>
        </p:nvSpPr>
        <p:spPr>
          <a:xfrm>
            <a:off x="9403009" y="4120035"/>
            <a:ext cx="2542684" cy="1200329"/>
          </a:xfrm>
          <a:prstGeom prst="rect">
            <a:avLst/>
          </a:prstGeom>
          <a:noFill/>
        </p:spPr>
        <p:txBody>
          <a:bodyPr wrap="none" rtlCol="0">
            <a:spAutoFit/>
          </a:bodyPr>
          <a:lstStyle/>
          <a:p>
            <a:pPr algn="ctr"/>
            <a:r>
              <a:rPr lang="en-US" dirty="0">
                <a:solidFill>
                  <a:schemeClr val="bg2"/>
                </a:solidFill>
                <a:latin typeface="Lato" panose="020F0502020204030203" pitchFamily="34" charset="0"/>
                <a:cs typeface="Lato" panose="020F0502020204030203" pitchFamily="34" charset="0"/>
              </a:rPr>
              <a:t>More information</a:t>
            </a:r>
          </a:p>
          <a:p>
            <a:pPr algn="ctr"/>
            <a:r>
              <a:rPr lang="en-US" dirty="0">
                <a:solidFill>
                  <a:schemeClr val="bg2"/>
                </a:solidFill>
                <a:latin typeface="Lato" panose="020F0502020204030203" pitchFamily="34" charset="0"/>
                <a:cs typeface="Lato" panose="020F0502020204030203" pitchFamily="34" charset="0"/>
              </a:rPr>
              <a:t>Stronger analysis</a:t>
            </a:r>
          </a:p>
          <a:p>
            <a:pPr algn="ctr"/>
            <a:r>
              <a:rPr lang="en-US" dirty="0">
                <a:solidFill>
                  <a:schemeClr val="bg2"/>
                </a:solidFill>
                <a:latin typeface="Lato" panose="020F0502020204030203" pitchFamily="34" charset="0"/>
                <a:cs typeface="Lato" panose="020F0502020204030203" pitchFamily="34" charset="0"/>
              </a:rPr>
              <a:t>More complex findings</a:t>
            </a:r>
          </a:p>
          <a:p>
            <a:pPr algn="ctr"/>
            <a:r>
              <a:rPr lang="en-US" dirty="0">
                <a:solidFill>
                  <a:schemeClr val="bg2"/>
                </a:solidFill>
                <a:latin typeface="Lato" panose="020F0502020204030203" pitchFamily="34" charset="0"/>
                <a:cs typeface="Lato" panose="020F0502020204030203" pitchFamily="34" charset="0"/>
              </a:rPr>
              <a:t>Harder implementation</a:t>
            </a:r>
          </a:p>
        </p:txBody>
      </p:sp>
    </p:spTree>
    <p:extLst>
      <p:ext uri="{BB962C8B-B14F-4D97-AF65-F5344CB8AC3E}">
        <p14:creationId xmlns:p14="http://schemas.microsoft.com/office/powerpoint/2010/main" val="2932954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C800-A05C-4649-9A5D-CE2DAC978B51}"/>
              </a:ext>
            </a:extLst>
          </p:cNvPr>
          <p:cNvSpPr>
            <a:spLocks noGrp="1"/>
          </p:cNvSpPr>
          <p:nvPr>
            <p:ph type="title"/>
          </p:nvPr>
        </p:nvSpPr>
        <p:spPr/>
        <p:txBody>
          <a:bodyPr>
            <a:normAutofit fontScale="90000"/>
          </a:bodyPr>
          <a:lstStyle/>
          <a:p>
            <a:r>
              <a:rPr lang="en-US" dirty="0"/>
              <a:t>Compiler (Plugin) Defense Problems (Cont.)</a:t>
            </a:r>
          </a:p>
        </p:txBody>
      </p:sp>
      <p:sp>
        <p:nvSpPr>
          <p:cNvPr id="3" name="Content Placeholder 2">
            <a:extLst>
              <a:ext uri="{FF2B5EF4-FFF2-40B4-BE49-F238E27FC236}">
                <a16:creationId xmlns:a16="http://schemas.microsoft.com/office/drawing/2014/main" id="{7C17D2A1-AA03-499E-84EA-1BEC0F419BBB}"/>
              </a:ext>
            </a:extLst>
          </p:cNvPr>
          <p:cNvSpPr>
            <a:spLocks noGrp="1"/>
          </p:cNvSpPr>
          <p:nvPr>
            <p:ph idx="1"/>
          </p:nvPr>
        </p:nvSpPr>
        <p:spPr>
          <a:xfrm>
            <a:off x="838200" y="1825625"/>
            <a:ext cx="10515600" cy="4889074"/>
          </a:xfrm>
        </p:spPr>
        <p:txBody>
          <a:bodyPr>
            <a:normAutofit/>
          </a:bodyPr>
          <a:lstStyle/>
          <a:p>
            <a:r>
              <a:rPr lang="en-US" sz="2000" dirty="0"/>
              <a:t>Requires lots of testing / defensive programming</a:t>
            </a:r>
          </a:p>
          <a:p>
            <a:pPr lvl="1"/>
            <a:r>
              <a:rPr lang="en-US" sz="2000" dirty="0"/>
              <a:t>Test with debug/checked versions of the compiler to catch issues that release versions won’t expose</a:t>
            </a:r>
          </a:p>
          <a:p>
            <a:pPr lvl="1"/>
            <a:r>
              <a:rPr lang="en-US" sz="2000" dirty="0"/>
              <a:t>Only operate based on explicitly-matched patterns, use </a:t>
            </a:r>
            <a:r>
              <a:rPr lang="en-US" sz="2000" dirty="0" err="1"/>
              <a:t>gcc_assert</a:t>
            </a:r>
            <a:r>
              <a:rPr lang="en-US" sz="2000" dirty="0"/>
              <a:t>() liberally</a:t>
            </a:r>
          </a:p>
          <a:p>
            <a:pPr lvl="2"/>
            <a:r>
              <a:rPr lang="en-US" sz="2000" dirty="0"/>
              <a:t>These patterns can and will change from one GCC version to another</a:t>
            </a:r>
          </a:p>
          <a:p>
            <a:pPr lvl="1"/>
            <a:r>
              <a:rPr lang="en-US" sz="2000" dirty="0"/>
              <a:t>Requires verifying expected instrumentation exists, vs just “the code works”</a:t>
            </a:r>
          </a:p>
          <a:p>
            <a:pPr lvl="1"/>
            <a:r>
              <a:rPr lang="en-US" sz="2000" dirty="0"/>
              <a:t>Code-gen bugs are no joke</a:t>
            </a:r>
          </a:p>
          <a:p>
            <a:r>
              <a:rPr lang="en-US" sz="2000" dirty="0"/>
              <a:t>Supporting all plugin-capable GCC versions</a:t>
            </a:r>
          </a:p>
          <a:p>
            <a:pPr lvl="1"/>
            <a:endParaRPr lang="en-US" sz="1800" dirty="0"/>
          </a:p>
          <a:p>
            <a:endParaRPr lang="en-US" sz="1800" dirty="0"/>
          </a:p>
        </p:txBody>
      </p:sp>
    </p:spTree>
    <p:extLst>
      <p:ext uri="{BB962C8B-B14F-4D97-AF65-F5344CB8AC3E}">
        <p14:creationId xmlns:p14="http://schemas.microsoft.com/office/powerpoint/2010/main" val="3576782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C800-A05C-4649-9A5D-CE2DAC978B51}"/>
              </a:ext>
            </a:extLst>
          </p:cNvPr>
          <p:cNvSpPr>
            <a:spLocks noGrp="1"/>
          </p:cNvSpPr>
          <p:nvPr>
            <p:ph type="title"/>
          </p:nvPr>
        </p:nvSpPr>
        <p:spPr/>
        <p:txBody>
          <a:bodyPr>
            <a:normAutofit fontScale="90000"/>
          </a:bodyPr>
          <a:lstStyle/>
          <a:p>
            <a:r>
              <a:rPr lang="en-US" dirty="0"/>
              <a:t>Compiler (Plugin) Defense Problems – “Mixed Binaries”</a:t>
            </a:r>
          </a:p>
        </p:txBody>
      </p:sp>
      <p:sp>
        <p:nvSpPr>
          <p:cNvPr id="3" name="Content Placeholder 2">
            <a:extLst>
              <a:ext uri="{FF2B5EF4-FFF2-40B4-BE49-F238E27FC236}">
                <a16:creationId xmlns:a16="http://schemas.microsoft.com/office/drawing/2014/main" id="{7C17D2A1-AA03-499E-84EA-1BEC0F419BBB}"/>
              </a:ext>
            </a:extLst>
          </p:cNvPr>
          <p:cNvSpPr>
            <a:spLocks noGrp="1"/>
          </p:cNvSpPr>
          <p:nvPr>
            <p:ph idx="1"/>
          </p:nvPr>
        </p:nvSpPr>
        <p:spPr>
          <a:xfrm>
            <a:off x="838200" y="1825624"/>
            <a:ext cx="10515600" cy="5032375"/>
          </a:xfrm>
        </p:spPr>
        <p:txBody>
          <a:bodyPr>
            <a:normAutofit/>
          </a:bodyPr>
          <a:lstStyle/>
          <a:p>
            <a:r>
              <a:rPr lang="en-US" sz="2400" dirty="0"/>
              <a:t>The “Mixed Binary” problem, in essence:</a:t>
            </a:r>
          </a:p>
          <a:p>
            <a:pPr lvl="1"/>
            <a:r>
              <a:rPr lang="en-US" sz="2400" dirty="0"/>
              <a:t>Take C/C++ codebase with security-relevant instrumentation inserted by compiler</a:t>
            </a:r>
          </a:p>
          <a:p>
            <a:pPr lvl="1"/>
            <a:r>
              <a:rPr lang="en-US" sz="2400" dirty="0"/>
              <a:t>Modernize/secure subset of above codebase in a memory-safe language like Rust</a:t>
            </a:r>
          </a:p>
          <a:p>
            <a:pPr lvl="1"/>
            <a:r>
              <a:rPr lang="en-US" sz="2400" dirty="0"/>
              <a:t>Execute both in the same address space</a:t>
            </a:r>
          </a:p>
          <a:p>
            <a:pPr lvl="1"/>
            <a:r>
              <a:rPr lang="en-US" sz="2400" dirty="0"/>
              <a:t>Create a whole new world of problems for yourself as the “safe” code is abused to enable exploitation for the unsafe C/C++</a:t>
            </a:r>
          </a:p>
          <a:p>
            <a:r>
              <a:rPr lang="en-US" sz="2400" dirty="0"/>
              <a:t>We are funding </a:t>
            </a:r>
            <a:r>
              <a:rPr lang="en-US" sz="2400" dirty="0">
                <a:hlinkClick r:id="rId3"/>
              </a:rPr>
              <a:t>GCC Rust</a:t>
            </a:r>
            <a:r>
              <a:rPr lang="en-US" sz="2400" dirty="0"/>
              <a:t> to help address this problem</a:t>
            </a:r>
          </a:p>
        </p:txBody>
      </p:sp>
    </p:spTree>
    <p:extLst>
      <p:ext uri="{BB962C8B-B14F-4D97-AF65-F5344CB8AC3E}">
        <p14:creationId xmlns:p14="http://schemas.microsoft.com/office/powerpoint/2010/main" val="1631616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C800-A05C-4649-9A5D-CE2DAC978B51}"/>
              </a:ext>
            </a:extLst>
          </p:cNvPr>
          <p:cNvSpPr>
            <a:spLocks noGrp="1"/>
          </p:cNvSpPr>
          <p:nvPr>
            <p:ph type="title"/>
          </p:nvPr>
        </p:nvSpPr>
        <p:spPr/>
        <p:txBody>
          <a:bodyPr>
            <a:normAutofit fontScale="90000"/>
          </a:bodyPr>
          <a:lstStyle/>
          <a:p>
            <a:r>
              <a:rPr lang="en-US" dirty="0"/>
              <a:t>Compiler (Plugin) Defense Problems – “Mixed Binaries”</a:t>
            </a:r>
          </a:p>
        </p:txBody>
      </p:sp>
      <p:sp>
        <p:nvSpPr>
          <p:cNvPr id="3" name="Content Placeholder 2">
            <a:extLst>
              <a:ext uri="{FF2B5EF4-FFF2-40B4-BE49-F238E27FC236}">
                <a16:creationId xmlns:a16="http://schemas.microsoft.com/office/drawing/2014/main" id="{7C17D2A1-AA03-499E-84EA-1BEC0F419BBB}"/>
              </a:ext>
            </a:extLst>
          </p:cNvPr>
          <p:cNvSpPr>
            <a:spLocks noGrp="1"/>
          </p:cNvSpPr>
          <p:nvPr>
            <p:ph idx="1"/>
          </p:nvPr>
        </p:nvSpPr>
        <p:spPr>
          <a:xfrm>
            <a:off x="838200" y="1825624"/>
            <a:ext cx="10515600" cy="5032375"/>
          </a:xfrm>
        </p:spPr>
        <p:txBody>
          <a:bodyPr>
            <a:normAutofit/>
          </a:bodyPr>
          <a:lstStyle/>
          <a:p>
            <a:r>
              <a:rPr lang="en-US" sz="1900" dirty="0">
                <a:hlinkClick r:id="rId3"/>
              </a:rPr>
              <a:t>https://www.cs.ucy.ac.cy/~elathan/papers/tops20.pdf</a:t>
            </a:r>
            <a:endParaRPr lang="en-US" sz="1900" dirty="0"/>
          </a:p>
          <a:p>
            <a:r>
              <a:rPr lang="en-US" sz="1900" dirty="0"/>
              <a:t>“Our assessment concludes that CFI can be completely nullified through Rust or Go code by constructing much simpler attacks than state-of-the-art CFI bypasses.“</a:t>
            </a:r>
          </a:p>
          <a:p>
            <a:r>
              <a:rPr lang="en-US" sz="1900" dirty="0"/>
              <a:t>MS specifically identified this problem:</a:t>
            </a:r>
          </a:p>
          <a:p>
            <a:pPr lvl="1"/>
            <a:r>
              <a:rPr lang="en-US" sz="1800" dirty="0">
                <a:hlinkClick r:id="rId4"/>
              </a:rPr>
              <a:t>https://msrc-blog.microsoft.com/2020/08/17/control-flow-guard-for-clang-llvm-and-rust/</a:t>
            </a:r>
            <a:endParaRPr lang="en-US" sz="1800" dirty="0"/>
          </a:p>
          <a:p>
            <a:pPr lvl="1"/>
            <a:endParaRPr lang="en-US" sz="1800" dirty="0"/>
          </a:p>
          <a:p>
            <a:pPr lvl="1"/>
            <a:endParaRPr lang="en-US" sz="1800" dirty="0"/>
          </a:p>
          <a:p>
            <a:endParaRPr lang="en-US" sz="1800" dirty="0"/>
          </a:p>
        </p:txBody>
      </p:sp>
      <p:pic>
        <p:nvPicPr>
          <p:cNvPr id="5" name="Picture 4">
            <a:extLst>
              <a:ext uri="{FF2B5EF4-FFF2-40B4-BE49-F238E27FC236}">
                <a16:creationId xmlns:a16="http://schemas.microsoft.com/office/drawing/2014/main" id="{855FD1F3-52CA-4FE7-89E4-7DDF213FC929}"/>
              </a:ext>
            </a:extLst>
          </p:cNvPr>
          <p:cNvPicPr>
            <a:picLocks noChangeAspect="1"/>
          </p:cNvPicPr>
          <p:nvPr/>
        </p:nvPicPr>
        <p:blipFill>
          <a:blip r:embed="rId5"/>
          <a:stretch>
            <a:fillRect/>
          </a:stretch>
        </p:blipFill>
        <p:spPr>
          <a:xfrm>
            <a:off x="1671471" y="4341811"/>
            <a:ext cx="9219388" cy="2112777"/>
          </a:xfrm>
          <a:prstGeom prst="rect">
            <a:avLst/>
          </a:prstGeom>
          <a:ln>
            <a:solidFill>
              <a:schemeClr val="accent1"/>
            </a:solidFill>
          </a:ln>
        </p:spPr>
      </p:pic>
    </p:spTree>
    <p:extLst>
      <p:ext uri="{BB962C8B-B14F-4D97-AF65-F5344CB8AC3E}">
        <p14:creationId xmlns:p14="http://schemas.microsoft.com/office/powerpoint/2010/main" val="193411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C800-A05C-4649-9A5D-CE2DAC978B51}"/>
              </a:ext>
            </a:extLst>
          </p:cNvPr>
          <p:cNvSpPr>
            <a:spLocks noGrp="1"/>
          </p:cNvSpPr>
          <p:nvPr>
            <p:ph type="title"/>
          </p:nvPr>
        </p:nvSpPr>
        <p:spPr/>
        <p:txBody>
          <a:bodyPr>
            <a:normAutofit fontScale="90000"/>
          </a:bodyPr>
          <a:lstStyle/>
          <a:p>
            <a:r>
              <a:rPr lang="en-US" dirty="0"/>
              <a:t>Compiler (Plugin) Defense Problems (Cont.)</a:t>
            </a:r>
          </a:p>
        </p:txBody>
      </p:sp>
      <p:sp>
        <p:nvSpPr>
          <p:cNvPr id="3" name="Content Placeholder 2">
            <a:extLst>
              <a:ext uri="{FF2B5EF4-FFF2-40B4-BE49-F238E27FC236}">
                <a16:creationId xmlns:a16="http://schemas.microsoft.com/office/drawing/2014/main" id="{7C17D2A1-AA03-499E-84EA-1BEC0F419BBB}"/>
              </a:ext>
            </a:extLst>
          </p:cNvPr>
          <p:cNvSpPr>
            <a:spLocks noGrp="1"/>
          </p:cNvSpPr>
          <p:nvPr>
            <p:ph idx="1"/>
          </p:nvPr>
        </p:nvSpPr>
        <p:spPr>
          <a:xfrm>
            <a:off x="838200" y="1825625"/>
            <a:ext cx="10515600" cy="4889074"/>
          </a:xfrm>
        </p:spPr>
        <p:txBody>
          <a:bodyPr>
            <a:normAutofit/>
          </a:bodyPr>
          <a:lstStyle/>
          <a:p>
            <a:r>
              <a:rPr lang="en-US" sz="1800" dirty="0"/>
              <a:t>Mixed binary problem will become much more important in the future for other reasons</a:t>
            </a:r>
          </a:p>
          <a:p>
            <a:r>
              <a:rPr lang="en-US" sz="1800" dirty="0"/>
              <a:t>Certain defenses introduce new ABI</a:t>
            </a:r>
          </a:p>
          <a:p>
            <a:pPr lvl="1"/>
            <a:r>
              <a:rPr lang="en-US" sz="1800" dirty="0"/>
              <a:t>If you want CFI, you can’t necessarily mix and match</a:t>
            </a:r>
          </a:p>
          <a:p>
            <a:pPr lvl="1"/>
            <a:r>
              <a:rPr lang="en-US" sz="1800" dirty="0"/>
              <a:t>Now standards and politics get involved</a:t>
            </a:r>
          </a:p>
          <a:p>
            <a:pPr lvl="1"/>
            <a:r>
              <a:rPr lang="en-US" sz="1800" dirty="0"/>
              <a:t>LLVM vs GCC vs Visual Studio</a:t>
            </a:r>
          </a:p>
          <a:p>
            <a:pPr lvl="1"/>
            <a:r>
              <a:rPr lang="en-US" sz="1800" dirty="0"/>
              <a:t>Do late arrivals get stuck with inferior early-adopted solutions?</a:t>
            </a:r>
          </a:p>
          <a:p>
            <a:r>
              <a:rPr lang="en-US" sz="1800" dirty="0"/>
              <a:t>Integration/evolution benefits of compiler plugins can’t necessarily be realized unless you control the compilation of the entire project in question</a:t>
            </a:r>
          </a:p>
          <a:p>
            <a:pPr lvl="1"/>
            <a:r>
              <a:rPr lang="en-US" sz="1800" dirty="0"/>
              <a:t>Kernel is near ideal, userland not so much (unless it is a specifically-tailored distribution)</a:t>
            </a:r>
          </a:p>
          <a:p>
            <a:pPr lvl="1"/>
            <a:r>
              <a:rPr lang="en-US" sz="1800" dirty="0"/>
              <a:t>May be possible to work around, but will result in non-optimal instrumentation</a:t>
            </a:r>
          </a:p>
          <a:p>
            <a:r>
              <a:rPr lang="en-US" sz="1800" dirty="0"/>
              <a:t>Inline/external assembly needs adapted for protection coherence</a:t>
            </a:r>
          </a:p>
          <a:p>
            <a:endParaRPr lang="en-US" sz="1800" dirty="0"/>
          </a:p>
        </p:txBody>
      </p:sp>
    </p:spTree>
    <p:extLst>
      <p:ext uri="{BB962C8B-B14F-4D97-AF65-F5344CB8AC3E}">
        <p14:creationId xmlns:p14="http://schemas.microsoft.com/office/powerpoint/2010/main" val="387595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C800-A05C-4649-9A5D-CE2DAC978B51}"/>
              </a:ext>
            </a:extLst>
          </p:cNvPr>
          <p:cNvSpPr>
            <a:spLocks noGrp="1"/>
          </p:cNvSpPr>
          <p:nvPr>
            <p:ph type="title"/>
          </p:nvPr>
        </p:nvSpPr>
        <p:spPr/>
        <p:txBody>
          <a:bodyPr>
            <a:normAutofit fontScale="90000"/>
          </a:bodyPr>
          <a:lstStyle/>
          <a:p>
            <a:r>
              <a:rPr lang="en-US" dirty="0"/>
              <a:t>Compiler + Security: Takeaways</a:t>
            </a:r>
          </a:p>
        </p:txBody>
      </p:sp>
      <p:sp>
        <p:nvSpPr>
          <p:cNvPr id="3" name="Content Placeholder 2">
            <a:extLst>
              <a:ext uri="{FF2B5EF4-FFF2-40B4-BE49-F238E27FC236}">
                <a16:creationId xmlns:a16="http://schemas.microsoft.com/office/drawing/2014/main" id="{7C17D2A1-AA03-499E-84EA-1BEC0F419BBB}"/>
              </a:ext>
            </a:extLst>
          </p:cNvPr>
          <p:cNvSpPr>
            <a:spLocks noGrp="1"/>
          </p:cNvSpPr>
          <p:nvPr>
            <p:ph idx="1"/>
          </p:nvPr>
        </p:nvSpPr>
        <p:spPr>
          <a:xfrm>
            <a:off x="838200" y="1825625"/>
            <a:ext cx="10515600" cy="4889074"/>
          </a:xfrm>
        </p:spPr>
        <p:txBody>
          <a:bodyPr>
            <a:normAutofit/>
          </a:bodyPr>
          <a:lstStyle/>
          <a:p>
            <a:r>
              <a:rPr lang="en-US" sz="1800" dirty="0"/>
              <a:t>Developer resources are already spread thin, shift manual/error-prone conversions/hardening to the compiler wherever possible</a:t>
            </a:r>
          </a:p>
          <a:p>
            <a:r>
              <a:rPr lang="en-US" sz="1800" dirty="0"/>
              <a:t>Important to understand compiler theory/design, seek out ways to develop related skills</a:t>
            </a:r>
          </a:p>
          <a:p>
            <a:pPr lvl="1"/>
            <a:r>
              <a:rPr lang="en-US" sz="1800" dirty="0"/>
              <a:t>Necessary to stay ahead in the future of memory corruption</a:t>
            </a:r>
          </a:p>
          <a:p>
            <a:pPr lvl="1"/>
            <a:r>
              <a:rPr lang="en-US" sz="1800" dirty="0"/>
              <a:t>Help ensure good ideas with solid security properties in upstream compilers</a:t>
            </a:r>
          </a:p>
          <a:p>
            <a:pPr lvl="1"/>
            <a:r>
              <a:rPr lang="en-US" sz="1800" dirty="0"/>
              <a:t>Compiler developers need your help: </a:t>
            </a:r>
            <a:r>
              <a:rPr lang="en-US" sz="1800" dirty="0">
                <a:hlinkClick r:id="rId3"/>
              </a:rPr>
              <a:t>https://llsoftsec.github.io/llsoftsecbook/</a:t>
            </a:r>
            <a:endParaRPr lang="en-US" sz="1800" dirty="0"/>
          </a:p>
          <a:p>
            <a:r>
              <a:rPr lang="en-US" sz="1800" dirty="0"/>
              <a:t>Getting to the right solution is important in security, but it’s even more important to get to that solution at a time where it matters, rather than long after the fact</a:t>
            </a:r>
          </a:p>
          <a:p>
            <a:r>
              <a:rPr lang="en-US" sz="1800" dirty="0"/>
              <a:t>Security performance budgets aren’t increasing, compiler-based defense helps cram more in</a:t>
            </a:r>
          </a:p>
          <a:p>
            <a:r>
              <a:rPr lang="en-US" sz="1800" dirty="0"/>
              <a:t>If you’re interested in Rust and compilers, opportunities exist to carve out your place in the relatively new GCC Rust project</a:t>
            </a:r>
          </a:p>
        </p:txBody>
      </p:sp>
    </p:spTree>
    <p:extLst>
      <p:ext uri="{BB962C8B-B14F-4D97-AF65-F5344CB8AC3E}">
        <p14:creationId xmlns:p14="http://schemas.microsoft.com/office/powerpoint/2010/main" val="75740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175D7-E238-43FF-A4D6-55B745E441AA}"/>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38223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Why Should I Care?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fontScale="92500" lnSpcReduction="10000"/>
          </a:bodyPr>
          <a:lstStyle/>
          <a:p>
            <a:r>
              <a:rPr lang="en-US" sz="1900" dirty="0"/>
              <a:t>Thesis: the next generation of security defenses necessarily involves compilers</a:t>
            </a:r>
          </a:p>
          <a:p>
            <a:r>
              <a:rPr lang="en-US" sz="1900" dirty="0"/>
              <a:t>We’ve gotten as far as we can with NX/ASLR/</a:t>
            </a:r>
            <a:r>
              <a:rPr lang="en-US" sz="1900" dirty="0" err="1"/>
              <a:t>etc</a:t>
            </a:r>
            <a:endParaRPr lang="en-US" sz="1900" dirty="0"/>
          </a:p>
          <a:p>
            <a:r>
              <a:rPr lang="en-US" sz="1900" dirty="0"/>
              <a:t>Compiler plugins in particular provide unique defense benefits</a:t>
            </a:r>
          </a:p>
          <a:p>
            <a:r>
              <a:rPr lang="en-US" sz="1900" dirty="0"/>
              <a:t>With advent of Spectre, manual approaches don’t scale</a:t>
            </a:r>
          </a:p>
          <a:p>
            <a:endParaRPr lang="en-US" sz="1900" dirty="0"/>
          </a:p>
          <a:p>
            <a:endParaRPr lang="en-US" sz="1900" dirty="0"/>
          </a:p>
          <a:p>
            <a:endParaRPr lang="en-US" sz="1900" dirty="0"/>
          </a:p>
          <a:p>
            <a:endParaRPr lang="en-US" sz="1900" dirty="0"/>
          </a:p>
          <a:p>
            <a:r>
              <a:rPr lang="en-US" sz="1900" dirty="0"/>
              <a:t>Helps ensure security properties despite third-party changes</a:t>
            </a:r>
          </a:p>
          <a:p>
            <a:r>
              <a:rPr lang="en-US" sz="1900" dirty="0"/>
              <a:t>Precise control allows for higher performance through optimizations than afforded by blanket naïve approaches</a:t>
            </a:r>
          </a:p>
          <a:p>
            <a:endParaRPr lang="en-US" sz="2000" dirty="0"/>
          </a:p>
        </p:txBody>
      </p:sp>
      <p:pic>
        <p:nvPicPr>
          <p:cNvPr id="5" name="Picture 4">
            <a:extLst>
              <a:ext uri="{FF2B5EF4-FFF2-40B4-BE49-F238E27FC236}">
                <a16:creationId xmlns:a16="http://schemas.microsoft.com/office/drawing/2014/main" id="{DC0B1F0E-84B6-4238-84C4-397B72033BA0}"/>
              </a:ext>
            </a:extLst>
          </p:cNvPr>
          <p:cNvPicPr>
            <a:picLocks noChangeAspect="1"/>
          </p:cNvPicPr>
          <p:nvPr/>
        </p:nvPicPr>
        <p:blipFill>
          <a:blip r:embed="rId3"/>
          <a:stretch>
            <a:fillRect/>
          </a:stretch>
        </p:blipFill>
        <p:spPr>
          <a:xfrm>
            <a:off x="1425211" y="3619398"/>
            <a:ext cx="9554336" cy="1154308"/>
          </a:xfrm>
          <a:prstGeom prst="rect">
            <a:avLst/>
          </a:prstGeom>
          <a:ln>
            <a:solidFill>
              <a:schemeClr val="accent1"/>
            </a:solidFill>
          </a:ln>
        </p:spPr>
      </p:pic>
      <p:sp>
        <p:nvSpPr>
          <p:cNvPr id="6" name="TextBox 5">
            <a:extLst>
              <a:ext uri="{FF2B5EF4-FFF2-40B4-BE49-F238E27FC236}">
                <a16:creationId xmlns:a16="http://schemas.microsoft.com/office/drawing/2014/main" id="{AA9A3B4F-0345-419B-9C16-EB71187D038B}"/>
              </a:ext>
            </a:extLst>
          </p:cNvPr>
          <p:cNvSpPr txBox="1"/>
          <p:nvPr/>
        </p:nvSpPr>
        <p:spPr>
          <a:xfrm>
            <a:off x="7057792" y="4404374"/>
            <a:ext cx="410888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hlinkClick r:id="rId4"/>
              </a:rPr>
              <a:t>https://www.vusec.net/projects/kasper/</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971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Why Should I Care?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a:bodyPr>
          <a:lstStyle/>
          <a:p>
            <a:r>
              <a:rPr lang="en-US" sz="2000" dirty="0"/>
              <a:t>State of the art in offense from 2000 to 2005 is now commonplace</a:t>
            </a:r>
          </a:p>
          <a:p>
            <a:pPr lvl="1"/>
            <a:r>
              <a:rPr lang="en-US" sz="2000" dirty="0"/>
              <a:t>Better/more accessible explanations of the exploitation techniques (ROP </a:t>
            </a:r>
            <a:r>
              <a:rPr lang="en-US" sz="2000" dirty="0" err="1"/>
              <a:t>etc</a:t>
            </a:r>
            <a:r>
              <a:rPr lang="en-US" sz="2000" dirty="0"/>
              <a:t>)</a:t>
            </a:r>
          </a:p>
          <a:p>
            <a:pPr lvl="1"/>
            <a:r>
              <a:rPr lang="en-US" sz="2000" dirty="0"/>
              <a:t>Improved automation (ROP gadget finders)</a:t>
            </a:r>
          </a:p>
          <a:p>
            <a:r>
              <a:rPr lang="en-US" sz="2000" dirty="0"/>
              <a:t>Mainstream defense has struggled to reach even 2003 state of the art</a:t>
            </a:r>
          </a:p>
          <a:p>
            <a:pPr lvl="1"/>
            <a:r>
              <a:rPr lang="en-US" sz="2000" dirty="0">
                <a:hlinkClick r:id="rId3"/>
              </a:rPr>
              <a:t>PAGEEXEC</a:t>
            </a:r>
            <a:r>
              <a:rPr lang="en-US" sz="2000" dirty="0"/>
              <a:t>/</a:t>
            </a:r>
            <a:r>
              <a:rPr lang="en-US" sz="2000" dirty="0">
                <a:hlinkClick r:id="rId4"/>
              </a:rPr>
              <a:t>MPROTECT</a:t>
            </a:r>
            <a:r>
              <a:rPr lang="en-US" sz="2000" dirty="0"/>
              <a:t> in 2000</a:t>
            </a:r>
          </a:p>
          <a:p>
            <a:pPr lvl="1"/>
            <a:r>
              <a:rPr lang="en-US" sz="2000" dirty="0">
                <a:hlinkClick r:id="rId5"/>
              </a:rPr>
              <a:t>ASLR</a:t>
            </a:r>
            <a:r>
              <a:rPr lang="en-US" sz="2000" dirty="0"/>
              <a:t> in 2001</a:t>
            </a:r>
          </a:p>
          <a:p>
            <a:pPr lvl="1"/>
            <a:r>
              <a:rPr lang="en-US" sz="2000" dirty="0"/>
              <a:t>KERNEXEC in 2003 (!)</a:t>
            </a:r>
          </a:p>
          <a:p>
            <a:pPr lvl="2"/>
            <a:r>
              <a:rPr lang="en-US" sz="2000" dirty="0"/>
              <a:t>Before XP SP2 even, the first big entry in the Trustworthy Computing initiative</a:t>
            </a:r>
          </a:p>
          <a:p>
            <a:endParaRPr lang="en-US" dirty="0"/>
          </a:p>
          <a:p>
            <a:pPr lvl="1"/>
            <a:endParaRPr lang="en-US" dirty="0"/>
          </a:p>
          <a:p>
            <a:endParaRPr lang="en-US" sz="2000" dirty="0"/>
          </a:p>
        </p:txBody>
      </p:sp>
    </p:spTree>
    <p:extLst>
      <p:ext uri="{BB962C8B-B14F-4D97-AF65-F5344CB8AC3E}">
        <p14:creationId xmlns:p14="http://schemas.microsoft.com/office/powerpoint/2010/main" val="371635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Why Should I Care?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a:xfrm>
            <a:off x="838200" y="1825624"/>
            <a:ext cx="10515600" cy="4765675"/>
          </a:xfrm>
        </p:spPr>
        <p:txBody>
          <a:bodyPr>
            <a:normAutofit/>
          </a:bodyPr>
          <a:lstStyle/>
          <a:p>
            <a:r>
              <a:rPr lang="en-US" sz="2000" dirty="0"/>
              <a:t>Major benefits to being ahead of the exploitation curve</a:t>
            </a:r>
          </a:p>
          <a:p>
            <a:r>
              <a:rPr lang="en-US" sz="2000" dirty="0"/>
              <a:t>Cannot rest on laurels and let defense stagnate</a:t>
            </a:r>
          </a:p>
          <a:p>
            <a:r>
              <a:rPr lang="en-US" sz="2000" dirty="0"/>
              <a:t>If exploit vectors/techniques get ahead, hammered with the same techniques for years</a:t>
            </a:r>
          </a:p>
          <a:p>
            <a:pPr lvl="1"/>
            <a:r>
              <a:rPr lang="en-US" sz="2000" dirty="0"/>
              <a:t>My </a:t>
            </a:r>
            <a:r>
              <a:rPr lang="en-US" sz="2000" dirty="0" err="1"/>
              <a:t>commit_creds</a:t>
            </a:r>
            <a:r>
              <a:rPr lang="en-US" sz="2000" dirty="0"/>
              <a:t>() technique is still used 13 years later, enshrined in books and university courses</a:t>
            </a:r>
          </a:p>
          <a:p>
            <a:pPr lvl="1"/>
            <a:r>
              <a:rPr lang="en-US" sz="2000" dirty="0"/>
              <a:t>Previously “hardened” OSes lose that designation</a:t>
            </a:r>
          </a:p>
          <a:p>
            <a:r>
              <a:rPr lang="en-US" sz="2000" dirty="0"/>
              <a:t>Compiler-based defense is the only way to stay ahead and provide the same security guarantees across all users</a:t>
            </a:r>
          </a:p>
          <a:p>
            <a:pPr lvl="1"/>
            <a:r>
              <a:rPr lang="en-US" sz="2000" dirty="0"/>
              <a:t>SMEP vs KERNEXEC plugin / CET vs RAP plugin</a:t>
            </a:r>
          </a:p>
          <a:p>
            <a:endParaRPr lang="en-US" sz="2000" dirty="0"/>
          </a:p>
          <a:p>
            <a:endParaRPr lang="en-US" sz="2000" dirty="0"/>
          </a:p>
          <a:p>
            <a:endParaRPr lang="en-US" dirty="0"/>
          </a:p>
          <a:p>
            <a:pPr lvl="1"/>
            <a:endParaRPr lang="en-US" dirty="0"/>
          </a:p>
          <a:p>
            <a:endParaRPr lang="en-US" sz="2000" dirty="0"/>
          </a:p>
        </p:txBody>
      </p:sp>
    </p:spTree>
    <p:extLst>
      <p:ext uri="{BB962C8B-B14F-4D97-AF65-F5344CB8AC3E}">
        <p14:creationId xmlns:p14="http://schemas.microsoft.com/office/powerpoint/2010/main" val="186061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Outline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a:bodyPr>
          <a:lstStyle/>
          <a:p>
            <a:r>
              <a:rPr lang="en-US" sz="2000" dirty="0"/>
              <a:t>Incomplete Linux/GCC/C/C++-centric history</a:t>
            </a:r>
          </a:p>
          <a:p>
            <a:pPr lvl="1"/>
            <a:r>
              <a:rPr lang="en-US" sz="2000" dirty="0"/>
              <a:t>Early advances</a:t>
            </a:r>
          </a:p>
          <a:p>
            <a:pPr lvl="1"/>
            <a:r>
              <a:rPr lang="en-US" sz="2000" dirty="0"/>
              <a:t>Long lull</a:t>
            </a:r>
          </a:p>
          <a:p>
            <a:pPr lvl="1"/>
            <a:r>
              <a:rPr lang="en-US" sz="2000" dirty="0"/>
              <a:t>Plugins and new advances</a:t>
            </a:r>
          </a:p>
          <a:p>
            <a:r>
              <a:rPr lang="en-US" sz="2000" dirty="0"/>
              <a:t>Advantages of compiler (plugin) defense</a:t>
            </a:r>
          </a:p>
          <a:p>
            <a:r>
              <a:rPr lang="en-US" sz="2000" dirty="0"/>
              <a:t>Roadblocks/problems</a:t>
            </a:r>
          </a:p>
        </p:txBody>
      </p:sp>
    </p:spTree>
    <p:extLst>
      <p:ext uri="{BB962C8B-B14F-4D97-AF65-F5344CB8AC3E}">
        <p14:creationId xmlns:p14="http://schemas.microsoft.com/office/powerpoint/2010/main" val="186214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Not New</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a:bodyPr>
          <a:lstStyle/>
          <a:p>
            <a:endParaRPr lang="en-US" dirty="0"/>
          </a:p>
          <a:p>
            <a:endParaRPr lang="en-US" dirty="0"/>
          </a:p>
          <a:p>
            <a:endParaRPr lang="en-US" dirty="0"/>
          </a:p>
          <a:p>
            <a:endParaRPr lang="en-US" dirty="0"/>
          </a:p>
          <a:p>
            <a:pPr lvl="1"/>
            <a:endParaRPr lang="en-US" dirty="0"/>
          </a:p>
          <a:p>
            <a:pPr lvl="1"/>
            <a:endParaRPr lang="en-US" dirty="0"/>
          </a:p>
        </p:txBody>
      </p:sp>
      <p:graphicFrame>
        <p:nvGraphicFramePr>
          <p:cNvPr id="4" name="Diagram 3">
            <a:extLst>
              <a:ext uri="{FF2B5EF4-FFF2-40B4-BE49-F238E27FC236}">
                <a16:creationId xmlns:a16="http://schemas.microsoft.com/office/drawing/2014/main" id="{443DFD8D-6007-4B1A-A64E-991350319CCA}"/>
              </a:ext>
            </a:extLst>
          </p:cNvPr>
          <p:cNvGraphicFramePr/>
          <p:nvPr>
            <p:extLst>
              <p:ext uri="{D42A27DB-BD31-4B8C-83A1-F6EECF244321}">
                <p14:modId xmlns:p14="http://schemas.microsoft.com/office/powerpoint/2010/main" val="3138422162"/>
              </p:ext>
            </p:extLst>
          </p:nvPr>
        </p:nvGraphicFramePr>
        <p:xfrm>
          <a:off x="430305" y="719666"/>
          <a:ext cx="11497235" cy="5950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193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Not New</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lnSpcReduction="10000"/>
          </a:bodyPr>
          <a:lstStyle/>
          <a:p>
            <a:r>
              <a:rPr lang="en-US" sz="1800" dirty="0"/>
              <a:t>Most early work (1997-2005) created as EGCS/GCC enhancements for the commercial </a:t>
            </a:r>
            <a:r>
              <a:rPr lang="en-US" sz="1800" dirty="0">
                <a:hlinkClick r:id="rId3"/>
              </a:rPr>
              <a:t>Immunix</a:t>
            </a:r>
            <a:r>
              <a:rPr lang="en-US" sz="1800" dirty="0"/>
              <a:t> distribution</a:t>
            </a:r>
          </a:p>
          <a:p>
            <a:pPr lvl="1"/>
            <a:r>
              <a:rPr lang="en-US" sz="1800" dirty="0"/>
              <a:t>Sold to Novell in 2005 for an undisclosed amount</a:t>
            </a:r>
          </a:p>
          <a:p>
            <a:pPr lvl="1"/>
            <a:r>
              <a:rPr lang="en-US" sz="1800" dirty="0"/>
              <a:t>Market for commercial hardened Linux distribution “never panned out” (</a:t>
            </a:r>
            <a:r>
              <a:rPr lang="en-US" sz="1800" dirty="0" err="1"/>
              <a:t>eWeek</a:t>
            </a:r>
            <a:r>
              <a:rPr lang="en-US" sz="1800" dirty="0"/>
              <a:t>)</a:t>
            </a:r>
          </a:p>
          <a:p>
            <a:r>
              <a:rPr lang="en-US" sz="1800" dirty="0"/>
              <a:t>Prior to that, and parallel to </a:t>
            </a:r>
            <a:r>
              <a:rPr lang="en-US" sz="1800" dirty="0" err="1"/>
              <a:t>Immunix’s</a:t>
            </a:r>
            <a:r>
              <a:rPr lang="en-US" sz="1800" dirty="0"/>
              <a:t> existence were other projects tackling similar problems without compilers</a:t>
            </a:r>
          </a:p>
          <a:p>
            <a:pPr lvl="1"/>
            <a:r>
              <a:rPr lang="en-US" sz="1800" dirty="0">
                <a:hlinkClick r:id="rId4"/>
              </a:rPr>
              <a:t>Openwall</a:t>
            </a:r>
            <a:r>
              <a:rPr lang="en-US" sz="1800" dirty="0"/>
              <a:t> – 1997</a:t>
            </a:r>
          </a:p>
          <a:p>
            <a:pPr lvl="1"/>
            <a:r>
              <a:rPr lang="en-US" sz="1800" dirty="0">
                <a:hlinkClick r:id="rId5"/>
              </a:rPr>
              <a:t>PaX</a:t>
            </a:r>
            <a:r>
              <a:rPr lang="en-US" sz="1800" dirty="0"/>
              <a:t> – 2000</a:t>
            </a:r>
          </a:p>
          <a:p>
            <a:pPr lvl="1"/>
            <a:r>
              <a:rPr lang="en-US" sz="1800" dirty="0">
                <a:hlinkClick r:id="rId6"/>
              </a:rPr>
              <a:t>grsecurity</a:t>
            </a:r>
            <a:r>
              <a:rPr lang="en-US" sz="1800" dirty="0"/>
              <a:t> - 2001</a:t>
            </a:r>
          </a:p>
          <a:p>
            <a:r>
              <a:rPr lang="en-US" sz="1800" dirty="0"/>
              <a:t>After Immunix was gone, not much happening in the production </a:t>
            </a:r>
            <a:r>
              <a:rPr lang="en-US" sz="1800" dirty="0" err="1"/>
              <a:t>compiler+security</a:t>
            </a:r>
            <a:r>
              <a:rPr lang="en-US" sz="1800" dirty="0"/>
              <a:t> space for years</a:t>
            </a:r>
          </a:p>
          <a:p>
            <a:pPr lvl="1"/>
            <a:r>
              <a:rPr lang="en-US" sz="1800" dirty="0"/>
              <a:t>At least until 2010-2012</a:t>
            </a:r>
          </a:p>
          <a:p>
            <a:pPr lvl="1"/>
            <a:endParaRPr lang="en-US" sz="1800" dirty="0"/>
          </a:p>
          <a:p>
            <a:pPr lvl="1"/>
            <a:endParaRPr lang="en-US" sz="1800" dirty="0"/>
          </a:p>
          <a:p>
            <a:pPr lvl="1"/>
            <a:endParaRPr lang="en-US" sz="1800" dirty="0"/>
          </a:p>
          <a:p>
            <a:pPr lvl="1"/>
            <a:endParaRPr lang="en-US" dirty="0"/>
          </a:p>
          <a:p>
            <a:pPr lvl="1"/>
            <a:endParaRPr lang="en-US" dirty="0"/>
          </a:p>
        </p:txBody>
      </p:sp>
    </p:spTree>
    <p:extLst>
      <p:ext uri="{BB962C8B-B14F-4D97-AF65-F5344CB8AC3E}">
        <p14:creationId xmlns:p14="http://schemas.microsoft.com/office/powerpoint/2010/main" val="74103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Compilers + Security: Newish</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a:xfrm>
            <a:off x="838200" y="1825625"/>
            <a:ext cx="10515600" cy="4669304"/>
          </a:xfrm>
        </p:spPr>
        <p:txBody>
          <a:bodyPr>
            <a:normAutofit/>
          </a:bodyPr>
          <a:lstStyle/>
          <a:p>
            <a:r>
              <a:rPr lang="en-US" dirty="0"/>
              <a:t>GCC 4.5.0 released in April 2010</a:t>
            </a:r>
          </a:p>
          <a:p>
            <a:pPr lvl="1"/>
            <a:r>
              <a:rPr lang="en-US" dirty="0"/>
              <a:t>First version with plugin support, driven by LLVM competition</a:t>
            </a:r>
          </a:p>
          <a:p>
            <a:pPr lvl="1"/>
            <a:r>
              <a:rPr lang="en-US" dirty="0"/>
              <a:t>Eliminates a barrier to entry for compiler enhancements</a:t>
            </a:r>
          </a:p>
          <a:p>
            <a:r>
              <a:rPr lang="en-US" dirty="0"/>
              <a:t>See PaX Team’s 2013 H2HC presentation on GCC plugins:</a:t>
            </a:r>
          </a:p>
          <a:p>
            <a:pPr lvl="1"/>
            <a:r>
              <a:rPr lang="en-US" dirty="0">
                <a:hlinkClick r:id="rId3"/>
              </a:rPr>
              <a:t>https://pax.grsecurity.net/docs/PaXTeam-H2HC13-PaX-gcc-plugins.pdf</a:t>
            </a:r>
            <a:endParaRPr lang="en-US" dirty="0"/>
          </a:p>
          <a:p>
            <a:pPr lvl="1"/>
            <a:r>
              <a:rPr lang="en-US" dirty="0"/>
              <a:t>Covered </a:t>
            </a:r>
            <a:r>
              <a:rPr lang="en-US" dirty="0">
                <a:hlinkClick r:id="rId4"/>
              </a:rPr>
              <a:t>CONSTIFY</a:t>
            </a:r>
            <a:r>
              <a:rPr lang="en-US" dirty="0"/>
              <a:t> (2011), </a:t>
            </a:r>
            <a:r>
              <a:rPr lang="en-US" dirty="0">
                <a:hlinkClick r:id="rId5"/>
              </a:rPr>
              <a:t>KERNEXEC</a:t>
            </a:r>
            <a:r>
              <a:rPr lang="en-US" dirty="0"/>
              <a:t> (2011), </a:t>
            </a:r>
            <a:r>
              <a:rPr lang="en-US" dirty="0">
                <a:hlinkClick r:id="rId6"/>
              </a:rPr>
              <a:t>STACKLEAK</a:t>
            </a:r>
            <a:r>
              <a:rPr lang="en-US" dirty="0"/>
              <a:t> (2011), </a:t>
            </a:r>
            <a:r>
              <a:rPr lang="en-US" dirty="0">
                <a:hlinkClick r:id="rId7"/>
              </a:rPr>
              <a:t>LATENT_ENTROPY</a:t>
            </a:r>
            <a:r>
              <a:rPr lang="en-US" dirty="0"/>
              <a:t> (2012), </a:t>
            </a:r>
            <a:r>
              <a:rPr lang="en-US" dirty="0">
                <a:hlinkClick r:id="rId8"/>
              </a:rPr>
              <a:t>SIZE_OVERFLOW </a:t>
            </a:r>
            <a:r>
              <a:rPr lang="en-US" dirty="0"/>
              <a:t>(2012), </a:t>
            </a:r>
            <a:r>
              <a:rPr lang="en-US" dirty="0">
                <a:hlinkClick r:id="rId9"/>
              </a:rPr>
              <a:t>STRUCTLEAK</a:t>
            </a:r>
            <a:r>
              <a:rPr lang="en-US" dirty="0"/>
              <a:t> (2013)</a:t>
            </a:r>
          </a:p>
          <a:p>
            <a:r>
              <a:rPr lang="en-US" dirty="0"/>
              <a:t>Since then (security-wise):</a:t>
            </a:r>
          </a:p>
          <a:p>
            <a:pPr lvl="1"/>
            <a:r>
              <a:rPr lang="en-US" dirty="0">
                <a:hlinkClick r:id="rId10"/>
              </a:rPr>
              <a:t>RANDSTRUCT</a:t>
            </a:r>
            <a:endParaRPr lang="en-US" dirty="0"/>
          </a:p>
          <a:p>
            <a:pPr lvl="1"/>
            <a:r>
              <a:rPr lang="en-US" dirty="0">
                <a:hlinkClick r:id="rId11"/>
              </a:rPr>
              <a:t>RAP</a:t>
            </a:r>
            <a:endParaRPr lang="en-US" dirty="0"/>
          </a:p>
          <a:p>
            <a:pPr lvl="1"/>
            <a:r>
              <a:rPr lang="en-US" dirty="0">
                <a:hlinkClick r:id="rId12"/>
              </a:rPr>
              <a:t>RESPECTRE</a:t>
            </a:r>
            <a:endParaRPr lang="en-US" dirty="0"/>
          </a:p>
          <a:p>
            <a:pPr lvl="1"/>
            <a:r>
              <a:rPr lang="en-US" dirty="0">
                <a:hlinkClick r:id="rId13"/>
              </a:rPr>
              <a:t>AUTOSLAB</a:t>
            </a:r>
            <a:endParaRPr lang="en-US" dirty="0"/>
          </a:p>
        </p:txBody>
      </p:sp>
    </p:spTree>
    <p:extLst>
      <p:ext uri="{BB962C8B-B14F-4D97-AF65-F5344CB8AC3E}">
        <p14:creationId xmlns:p14="http://schemas.microsoft.com/office/powerpoint/2010/main" val="4285379413"/>
      </p:ext>
    </p:extLst>
  </p:cSld>
  <p:clrMapOvr>
    <a:masterClrMapping/>
  </p:clrMapOvr>
</p:sld>
</file>

<file path=ppt/theme/theme1.xml><?xml version="1.0" encoding="utf-8"?>
<a:theme xmlns:a="http://schemas.openxmlformats.org/drawingml/2006/main" name="Grsecurity Presentati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6828</Words>
  <Application>Microsoft Office PowerPoint</Application>
  <PresentationFormat>Widescreen</PresentationFormat>
  <Paragraphs>475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Lato</vt:lpstr>
      <vt:lpstr>Lato Light</vt:lpstr>
      <vt:lpstr>Lato Medium</vt:lpstr>
      <vt:lpstr>Oxygen</vt:lpstr>
      <vt:lpstr>Verdana</vt:lpstr>
      <vt:lpstr>Grsecurity Presentation</vt:lpstr>
      <vt:lpstr>Compilers: The Old New Security Frontier</vt:lpstr>
      <vt:lpstr>whoami</vt:lpstr>
      <vt:lpstr>Compilers + Security: Why Should I Care?</vt:lpstr>
      <vt:lpstr>Compilers + Security: Why Should I Care?</vt:lpstr>
      <vt:lpstr>Compilers + Security: Why Should I Care?</vt:lpstr>
      <vt:lpstr>Compilers + Security: Outline</vt:lpstr>
      <vt:lpstr>Compilers + Security: Not New</vt:lpstr>
      <vt:lpstr>Compilers + Security: Not New</vt:lpstr>
      <vt:lpstr>Compilers + Security: Newish</vt:lpstr>
      <vt:lpstr>Respectre Example</vt:lpstr>
      <vt:lpstr>Compilers + Security: Newish</vt:lpstr>
      <vt:lpstr>Compilers + Security: Newish (Outside)</vt:lpstr>
      <vt:lpstr>Compilers + Security: The New New</vt:lpstr>
      <vt:lpstr>PAX_PRIVATE_KSTACKS Example (without)</vt:lpstr>
      <vt:lpstr>PAX_PRIVATE_KSTACKS Example (with)</vt:lpstr>
      <vt:lpstr>Compilers + Security: The New New (Outside)</vt:lpstr>
      <vt:lpstr>Compiler (Plugin) Defense Advantages</vt:lpstr>
      <vt:lpstr>Compiler (Plugin) Defense Advantages (Cont.)</vt:lpstr>
      <vt:lpstr>Compiler (Plugin) Defense Advantages - Example</vt:lpstr>
      <vt:lpstr>Compiler (Plugin) Defense Problems</vt:lpstr>
      <vt:lpstr>Compiler (Plugin) Defense Problems - Example</vt:lpstr>
      <vt:lpstr>Compiler (Plugin) Defense Problems (Cont.)</vt:lpstr>
      <vt:lpstr>Compiler (Plugin) Defense Problems (Cont.)</vt:lpstr>
      <vt:lpstr>Compiler (Plugin) Defense Problems – “Mixed Binaries”</vt:lpstr>
      <vt:lpstr>Compiler (Plugin) Defense Problems – “Mixed Binaries”</vt:lpstr>
      <vt:lpstr>Compiler (Plugin) Defense Problems (Cont.)</vt:lpstr>
      <vt:lpstr>Compiler + Security: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2021-04-12T15:33:23Z</dcterms:created>
  <dcterms:modified xsi:type="dcterms:W3CDTF">2022-03-10T19:34:28Z</dcterms:modified>
</cp:coreProperties>
</file>